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60027E-06F2-3623-9020-3FAD13851516}" name="西田 隆人" initials="隆西" userId="S::t_nishida@parasaposomu.onmicrosoft.com::394b816a-41ce-4c40-892f-bb6b51dbd96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33CC33"/>
    <a:srgbClr val="CCCCFF"/>
    <a:srgbClr val="FF9900"/>
    <a:srgbClr val="FF9933"/>
    <a:srgbClr val="009900"/>
    <a:srgbClr val="00FF00"/>
    <a:srgbClr val="CCFF99"/>
    <a:srgbClr val="00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8" d="100"/>
          <a:sy n="48" d="100"/>
        </p:scale>
        <p:origin x="21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3160825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1140265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1118486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388667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287368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402869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2372694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4201036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503952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194671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3941D6C-B5A0-4044-BEA6-226D930A3489}" type="datetimeFigureOut">
              <a:rPr kumimoji="1" lang="ja-JP" altLang="en-US" smtClean="0"/>
              <a:t>2025/8/14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222421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3941D6C-B5A0-4044-BEA6-226D930A3489}" type="datetimeFigureOut">
              <a:rPr kumimoji="1" lang="ja-JP" altLang="en-US" smtClean="0"/>
              <a:t>2025/8/14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47796-EAE0-494C-9233-2D379322D759}" type="slidenum">
              <a:rPr kumimoji="1" lang="ja-JP" altLang="en-US" smtClean="0"/>
              <a:t>‹#›</a:t>
            </a:fld>
            <a:endParaRPr kumimoji="1" lang="ja-JP" altLang="en-US"/>
          </a:p>
        </p:txBody>
      </p:sp>
    </p:spTree>
    <p:extLst>
      <p:ext uri="{BB962C8B-B14F-4D97-AF65-F5344CB8AC3E}">
        <p14:creationId xmlns:p14="http://schemas.microsoft.com/office/powerpoint/2010/main" val="28299178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6858000" cy="1798808"/>
          </a:xfrm>
          <a:solidFill>
            <a:schemeClr val="accent1">
              <a:lumMod val="50000"/>
            </a:schemeClr>
          </a:solidFill>
        </p:spPr>
        <p:txBody>
          <a:bodyPr>
            <a:normAutofit/>
          </a:bodyPr>
          <a:lstStyle/>
          <a:p>
            <a:pPr algn="ctr"/>
            <a:r>
              <a:rPr lang="ja-JP" altLang="en-US" sz="1800" dirty="0">
                <a:solidFill>
                  <a:schemeClr val="bg1"/>
                </a:solidFill>
                <a:latin typeface="BIZ UDPゴシック" panose="020B0400000000000000" pitchFamily="50" charset="-128"/>
                <a:ea typeface="BIZ UDPゴシック" panose="020B0400000000000000" pitchFamily="50" charset="-128"/>
              </a:rPr>
              <a:t>心のユニバーサルデザイン啓発講座</a:t>
            </a:r>
            <a:br>
              <a:rPr lang="en-US" altLang="ja-JP" sz="2400" dirty="0">
                <a:solidFill>
                  <a:schemeClr val="bg1"/>
                </a:solidFill>
                <a:latin typeface="BIZ UDPゴシック" panose="020B0400000000000000" pitchFamily="50" charset="-128"/>
                <a:ea typeface="BIZ UDPゴシック" panose="020B0400000000000000" pitchFamily="50" charset="-128"/>
              </a:rPr>
            </a:br>
            <a:r>
              <a:rPr lang="ja-JP" altLang="en-US" sz="2400" dirty="0">
                <a:solidFill>
                  <a:schemeClr val="bg1"/>
                </a:solidFill>
                <a:latin typeface="BIZ UDPゴシック" panose="020B0400000000000000" pitchFamily="50" charset="-128"/>
                <a:ea typeface="BIZ UDPゴシック" panose="020B0400000000000000" pitchFamily="50" charset="-128"/>
              </a:rPr>
              <a:t>「あすチャレ！</a:t>
            </a:r>
            <a:r>
              <a:rPr lang="en-US" altLang="ja-JP" sz="2400" dirty="0">
                <a:solidFill>
                  <a:schemeClr val="bg1"/>
                </a:solidFill>
                <a:latin typeface="BIZ UDPゴシック" panose="020B0400000000000000" pitchFamily="50" charset="-128"/>
                <a:ea typeface="BIZ UDPゴシック" panose="020B0400000000000000" pitchFamily="50" charset="-128"/>
              </a:rPr>
              <a:t>Academy</a:t>
            </a:r>
            <a:r>
              <a:rPr lang="ja-JP" altLang="en-US" sz="2400" dirty="0">
                <a:solidFill>
                  <a:schemeClr val="bg1"/>
                </a:solidFill>
                <a:latin typeface="BIZ UDPゴシック" panose="020B0400000000000000" pitchFamily="50" charset="-128"/>
                <a:ea typeface="BIZ UDPゴシック" panose="020B0400000000000000" pitchFamily="50" charset="-128"/>
              </a:rPr>
              <a:t>」</a:t>
            </a:r>
            <a:br>
              <a:rPr lang="en-US" altLang="ja-JP" sz="2400" dirty="0">
                <a:solidFill>
                  <a:schemeClr val="bg1"/>
                </a:solidFill>
                <a:latin typeface="BIZ UDPゴシック" panose="020B0400000000000000" pitchFamily="50" charset="-128"/>
                <a:ea typeface="BIZ UDPゴシック" panose="020B0400000000000000" pitchFamily="50" charset="-128"/>
              </a:rPr>
            </a:br>
            <a:r>
              <a:rPr lang="ja-JP" altLang="en-US" sz="2800" dirty="0">
                <a:solidFill>
                  <a:schemeClr val="bg1"/>
                </a:solidFill>
                <a:latin typeface="BIZ UDPゴシック" panose="020B0400000000000000" pitchFamily="50" charset="-128"/>
                <a:ea typeface="BIZ UDPゴシック" panose="020B0400000000000000" pitchFamily="50" charset="-128"/>
              </a:rPr>
              <a:t>参加申込書</a:t>
            </a:r>
            <a:endParaRPr kumimoji="1" lang="ja-JP" altLang="en-US" sz="2800" dirty="0">
              <a:solidFill>
                <a:schemeClr val="bg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6E6F0395-5F18-8B8C-0190-2C764CED95FC}"/>
              </a:ext>
            </a:extLst>
          </p:cNvPr>
          <p:cNvSpPr txBox="1"/>
          <p:nvPr/>
        </p:nvSpPr>
        <p:spPr>
          <a:xfrm>
            <a:off x="391301" y="2073472"/>
            <a:ext cx="6196011" cy="830997"/>
          </a:xfrm>
          <a:prstGeom prst="rect">
            <a:avLst/>
          </a:prstGeom>
          <a:noFill/>
        </p:spPr>
        <p:txBody>
          <a:bodyPr wrap="square">
            <a:spAutoFit/>
          </a:bodyPr>
          <a:lstStyle/>
          <a:p>
            <a:r>
              <a:rPr lang="ja-JP" altLang="en-US" sz="1600" dirty="0">
                <a:latin typeface="BIZ UDPゴシック" panose="020B0400000000000000" pitchFamily="50" charset="-128"/>
                <a:ea typeface="BIZ UDPゴシック" panose="020B0400000000000000" pitchFamily="50" charset="-128"/>
              </a:rPr>
              <a:t>●申込方法　 次の①②どちらかの方法でお申し込みください。</a:t>
            </a:r>
          </a:p>
          <a:p>
            <a:r>
              <a:rPr lang="ja-JP" altLang="en-US" sz="1600" dirty="0">
                <a:latin typeface="BIZ UDPゴシック" panose="020B0400000000000000" pitchFamily="50" charset="-128"/>
                <a:ea typeface="BIZ UDPゴシック" panose="020B0400000000000000" pitchFamily="50" charset="-128"/>
              </a:rPr>
              <a:t>　　　　　　　　　①Logoフォームから申込（下記QRコード）</a:t>
            </a:r>
          </a:p>
          <a:p>
            <a:r>
              <a:rPr lang="ja-JP" altLang="en-US" sz="1600" dirty="0">
                <a:latin typeface="BIZ UDPゴシック" panose="020B0400000000000000" pitchFamily="50" charset="-128"/>
                <a:ea typeface="BIZ UDPゴシック" panose="020B0400000000000000" pitchFamily="50" charset="-128"/>
              </a:rPr>
              <a:t>　　　　　　　　　②下記申込書にご記入の上、FAX又はE-mailで送信</a:t>
            </a:r>
          </a:p>
        </p:txBody>
      </p:sp>
      <p:graphicFrame>
        <p:nvGraphicFramePr>
          <p:cNvPr id="24" name="表 23">
            <a:extLst>
              <a:ext uri="{FF2B5EF4-FFF2-40B4-BE49-F238E27FC236}">
                <a16:creationId xmlns:a16="http://schemas.microsoft.com/office/drawing/2014/main" id="{CAD1C9B9-8242-8FE2-6FA1-F298BF135F06}"/>
              </a:ext>
            </a:extLst>
          </p:cNvPr>
          <p:cNvGraphicFramePr>
            <a:graphicFrameLocks noGrp="1"/>
          </p:cNvGraphicFramePr>
          <p:nvPr>
            <p:extLst>
              <p:ext uri="{D42A27DB-BD31-4B8C-83A1-F6EECF244321}">
                <p14:modId xmlns:p14="http://schemas.microsoft.com/office/powerpoint/2010/main" val="3581667790"/>
              </p:ext>
            </p:extLst>
          </p:nvPr>
        </p:nvGraphicFramePr>
        <p:xfrm>
          <a:off x="521494" y="3179133"/>
          <a:ext cx="5815012" cy="2644690"/>
        </p:xfrm>
        <a:graphic>
          <a:graphicData uri="http://schemas.openxmlformats.org/drawingml/2006/table">
            <a:tbl>
              <a:tblPr firstRow="1" bandRow="1">
                <a:tableStyleId>{5C22544A-7EE6-4342-B048-85BDC9FD1C3A}</a:tableStyleId>
              </a:tblPr>
              <a:tblGrid>
                <a:gridCol w="1126868">
                  <a:extLst>
                    <a:ext uri="{9D8B030D-6E8A-4147-A177-3AD203B41FA5}">
                      <a16:colId xmlns:a16="http://schemas.microsoft.com/office/drawing/2014/main" val="207583938"/>
                    </a:ext>
                  </a:extLst>
                </a:gridCol>
                <a:gridCol w="4688144">
                  <a:extLst>
                    <a:ext uri="{9D8B030D-6E8A-4147-A177-3AD203B41FA5}">
                      <a16:colId xmlns:a16="http://schemas.microsoft.com/office/drawing/2014/main" val="1622601921"/>
                    </a:ext>
                  </a:extLst>
                </a:gridCol>
              </a:tblGrid>
              <a:tr h="504000">
                <a:tc>
                  <a:txBody>
                    <a:bodyPr/>
                    <a:lstStyle/>
                    <a:p>
                      <a:pPr algn="ctr"/>
                      <a:r>
                        <a:rPr kumimoji="1" lang="ja-JP" altLang="en-US" sz="1400" b="0" dirty="0">
                          <a:solidFill>
                            <a:schemeClr val="tx1"/>
                          </a:solidFill>
                          <a:latin typeface="BIZ UDPゴシック" panose="020B0400000000000000" pitchFamily="50" charset="-128"/>
                          <a:ea typeface="BIZ UDPゴシック" panose="020B0400000000000000" pitchFamily="50" charset="-128"/>
                        </a:rPr>
                        <a:t>申込日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b="1" baseline="0" dirty="0">
                          <a:solidFill>
                            <a:schemeClr val="tx1"/>
                          </a:solidFill>
                          <a:latin typeface="Meiryo UI" panose="020B0604030504040204" pitchFamily="50" charset="-128"/>
                          <a:ea typeface="Meiryo UI" panose="020B0604030504040204" pitchFamily="50" charset="-128"/>
                        </a:rPr>
                        <a:t>                      </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令和７年　　　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7703182"/>
                  </a:ext>
                </a:extLst>
              </a:tr>
              <a:tr h="1132690">
                <a:tc>
                  <a:txBody>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参加者</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lnSpc>
                          <a:spcPts val="1000"/>
                        </a:lnSpc>
                      </a:pP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（フリガナ）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51909"/>
                  </a:ext>
                </a:extLst>
              </a:tr>
              <a:tr h="504000">
                <a:tc>
                  <a:txBody>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5410134"/>
                  </a:ext>
                </a:extLst>
              </a:tr>
              <a:tr h="504000">
                <a:tc>
                  <a:txBody>
                    <a:bodyPr/>
                    <a:lstStyle/>
                    <a:p>
                      <a:pPr algn="ctr"/>
                      <a:r>
                        <a:rPr kumimoji="1" lang="en-US" altLang="ja-JP" sz="1400" dirty="0">
                          <a:solidFill>
                            <a:schemeClr val="tx1"/>
                          </a:solidFill>
                          <a:latin typeface="BIZ UDPゴシック" panose="020B0400000000000000" pitchFamily="50" charset="-128"/>
                          <a:ea typeface="BIZ UDPゴシック" panose="020B0400000000000000" pitchFamily="50" charset="-128"/>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4756094"/>
                  </a:ext>
                </a:extLst>
              </a:tr>
            </a:tbl>
          </a:graphicData>
        </a:graphic>
      </p:graphicFrame>
      <p:sp>
        <p:nvSpPr>
          <p:cNvPr id="26" name="テキスト ボックス 25">
            <a:extLst>
              <a:ext uri="{FF2B5EF4-FFF2-40B4-BE49-F238E27FC236}">
                <a16:creationId xmlns:a16="http://schemas.microsoft.com/office/drawing/2014/main" id="{1F5C4541-4975-84B4-C645-13C3C27D5F52}"/>
              </a:ext>
            </a:extLst>
          </p:cNvPr>
          <p:cNvSpPr txBox="1"/>
          <p:nvPr/>
        </p:nvSpPr>
        <p:spPr>
          <a:xfrm>
            <a:off x="471488" y="6110956"/>
            <a:ext cx="5815012" cy="1596271"/>
          </a:xfrm>
          <a:prstGeom prst="rect">
            <a:avLst/>
          </a:prstGeom>
          <a:noFill/>
        </p:spPr>
        <p:txBody>
          <a:bodyPr wrap="square">
            <a:spAutoFit/>
          </a:bodyPr>
          <a:lstStyle/>
          <a:p>
            <a:pPr marL="152400" indent="-152400">
              <a:lnSpc>
                <a:spcPts val="2000"/>
              </a:lnSpc>
            </a:pPr>
            <a:r>
              <a:rPr lang="ja-JP"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※記入いただいた内容に不明な箇所があった場合、確認のために、</a:t>
            </a:r>
            <a:r>
              <a:rPr lang="en-US"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E-mail</a:t>
            </a:r>
            <a:r>
              <a:rPr lang="ja-JP"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、電話等で連絡させていただく場合がございます。</a:t>
            </a:r>
            <a:endParaRPr lang="en-US" altLang="ja-JP" sz="12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152400" indent="-152400">
              <a:lnSpc>
                <a:spcPts val="2000"/>
              </a:lnSpc>
            </a:pPr>
            <a:r>
              <a:rPr lang="ja-JP"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※この内容は、個人情報に関する法令等を遵守し、本講座の運営及びに必要な連絡についてのみ利用させていただきます。</a:t>
            </a:r>
            <a:endParaRPr lang="ja-JP" alt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304800" indent="-304800">
              <a:lnSpc>
                <a:spcPts val="2000"/>
              </a:lnSpc>
            </a:pPr>
            <a:r>
              <a:rPr lang="ja-JP"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※やむを得ない事情で、実施が中止・変更となった場合には、電子メールでの連絡、本</a:t>
            </a:r>
            <a:endParaRPr lang="en-US"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04800" indent="-304800">
              <a:lnSpc>
                <a:spcPts val="20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2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市公式ホームぺージ「もっと高松」で案内いたします</a:t>
            </a:r>
            <a:r>
              <a:rPr lang="ja-JP" altLang="ja-JP" sz="12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ja-JP" alt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7" name="正方形/長方形 26">
            <a:extLst>
              <a:ext uri="{FF2B5EF4-FFF2-40B4-BE49-F238E27FC236}">
                <a16:creationId xmlns:a16="http://schemas.microsoft.com/office/drawing/2014/main" id="{54082941-24C8-5C6C-2302-67FEE62B0F47}"/>
              </a:ext>
            </a:extLst>
          </p:cNvPr>
          <p:cNvSpPr/>
          <p:nvPr/>
        </p:nvSpPr>
        <p:spPr>
          <a:xfrm>
            <a:off x="277373" y="7832528"/>
            <a:ext cx="1576070" cy="955675"/>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000"/>
              </a:lnSpc>
            </a:pP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Logo</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フォームから</a:t>
            </a: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2000"/>
              </a:lnSpc>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の申込はこちら</a:t>
            </a: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2000"/>
              </a:lnSpc>
            </a:pPr>
            <a:r>
              <a:rPr kumimoji="1" lang="ja-JP" altLang="en-US" sz="1050" dirty="0">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0" name="テキスト ボックス 6">
            <a:extLst>
              <a:ext uri="{FF2B5EF4-FFF2-40B4-BE49-F238E27FC236}">
                <a16:creationId xmlns:a16="http://schemas.microsoft.com/office/drawing/2014/main" id="{55AAA258-8FEB-AF48-3ECF-1D8193878A6F}"/>
              </a:ext>
            </a:extLst>
          </p:cNvPr>
          <p:cNvSpPr txBox="1"/>
          <p:nvPr/>
        </p:nvSpPr>
        <p:spPr>
          <a:xfrm>
            <a:off x="1853443" y="8191144"/>
            <a:ext cx="4364477" cy="1187450"/>
          </a:xfrm>
          <a:prstGeom prst="rect">
            <a:avLst/>
          </a:prstGeom>
          <a:noFill/>
          <a:ln>
            <a:solidFill>
              <a:srgbClr val="00B0F0"/>
            </a:solidFill>
          </a:ln>
        </p:spPr>
        <p:txBody>
          <a:bodyPr wrap="square" rtlCol="0">
            <a:noAutofit/>
          </a:bodyPr>
          <a:lstStyle/>
          <a:p>
            <a:pPr>
              <a:lnSpc>
                <a:spcPts val="1700"/>
              </a:lnSpc>
            </a:pPr>
            <a:r>
              <a:rPr lang="ja-JP" sz="1050" b="1"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●申込先（問合せ先）</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just">
              <a:lnSpc>
                <a:spcPts val="1700"/>
              </a:lnSpc>
            </a:pP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760-8571</a:t>
            </a: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高松市番町一丁目８番１５号</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700"/>
              </a:lnSpc>
            </a:pP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高松市</a:t>
            </a:r>
            <a:r>
              <a:rPr lang="ja-JP" alt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人権・男女共同参画推進課</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700"/>
              </a:lnSpc>
            </a:pP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TEL</a:t>
            </a: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087-839-22</a:t>
            </a:r>
            <a:r>
              <a:rPr lang="en-US" alt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92</a:t>
            </a: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FAX:087-839-2</a:t>
            </a:r>
            <a:r>
              <a:rPr lang="en-US" alt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291</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700"/>
              </a:lnSpc>
            </a:pP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E</a:t>
            </a:r>
            <a:r>
              <a:rPr lang="ja-JP" sz="105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メール：</a:t>
            </a:r>
            <a:r>
              <a:rPr lang="en-US" altLang="ja-JP" sz="1050" u="sng" dirty="0">
                <a:solidFill>
                  <a:srgbClr val="4472C4"/>
                </a:solidFill>
                <a:latin typeface="BIZ UDPゴシック" panose="020B0400000000000000" pitchFamily="50" charset="-128"/>
                <a:ea typeface="BIZ UDPゴシック" panose="020B0400000000000000" pitchFamily="50" charset="-128"/>
                <a:cs typeface="Times New Roman" panose="02020603050405020304" pitchFamily="18" charset="0"/>
              </a:rPr>
              <a:t>keihatsu</a:t>
            </a:r>
            <a:r>
              <a:rPr lang="en-US" sz="1050" u="sng" kern="1200" dirty="0">
                <a:solidFill>
                  <a:srgbClr val="4472C4"/>
                </a:solidFill>
                <a:effectLst/>
                <a:latin typeface="BIZ UDPゴシック" panose="020B0400000000000000" pitchFamily="50" charset="-128"/>
                <a:ea typeface="BIZ UDPゴシック" panose="020B0400000000000000" pitchFamily="50" charset="-128"/>
                <a:cs typeface="Times New Roman" panose="02020603050405020304" pitchFamily="18" charset="0"/>
              </a:rPr>
              <a:t>@city.takamatsu.lg.jp</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pic>
        <p:nvPicPr>
          <p:cNvPr id="5" name="図 4">
            <a:extLst>
              <a:ext uri="{FF2B5EF4-FFF2-40B4-BE49-F238E27FC236}">
                <a16:creationId xmlns:a16="http://schemas.microsoft.com/office/drawing/2014/main" id="{2081F688-A2C5-9E21-67DE-169AC5D6E7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V="1">
            <a:off x="759408" y="8724310"/>
            <a:ext cx="612000" cy="612000"/>
          </a:xfrm>
          <a:prstGeom prst="rect">
            <a:avLst/>
          </a:prstGeom>
        </p:spPr>
      </p:pic>
    </p:spTree>
    <p:extLst>
      <p:ext uri="{BB962C8B-B14F-4D97-AF65-F5344CB8AC3E}">
        <p14:creationId xmlns:p14="http://schemas.microsoft.com/office/powerpoint/2010/main" val="8328683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1717</TotalTime>
  <Words>216</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ＭＳ Ｐゴシック</vt:lpstr>
      <vt:lpstr>Arial</vt:lpstr>
      <vt:lpstr>Calibri</vt:lpstr>
      <vt:lpstr>Calibri Light</vt:lpstr>
      <vt:lpstr>Office テーマ</vt:lpstr>
      <vt:lpstr>心のユニバーサルデザイン啓発講座 「あすチャレ！Academy」 参加申込書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あすチャレ！Ａｃａｄｅｍｙ研修 親子で聴いて、体験して考えよう！ ユニバーサルデザインって何？</dc:title>
  <dc:creator>橋垣 也恵子</dc:creator>
  <cp:lastModifiedBy>平賀 慎一朗</cp:lastModifiedBy>
  <cp:revision>273</cp:revision>
  <cp:lastPrinted>2025-07-14T01:21:28Z</cp:lastPrinted>
  <dcterms:created xsi:type="dcterms:W3CDTF">2019-06-12T02:46:13Z</dcterms:created>
  <dcterms:modified xsi:type="dcterms:W3CDTF">2025-08-14T04:10:54Z</dcterms:modified>
</cp:coreProperties>
</file>