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handoutMasterIdLst>
    <p:handoutMasterId r:id="rId6"/>
  </p:handoutMasterIdLst>
  <p:sldIdLst>
    <p:sldId id="296" r:id="rId2"/>
    <p:sldId id="304" r:id="rId3"/>
    <p:sldId id="305" r:id="rId4"/>
  </p:sldIdLst>
  <p:sldSz cx="12192000" cy="6858000"/>
  <p:notesSz cx="673576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6" autoAdjust="0"/>
    <p:restoredTop sz="94660"/>
  </p:normalViewPr>
  <p:slideViewPr>
    <p:cSldViewPr snapToGrid="0">
      <p:cViewPr varScale="1">
        <p:scale>
          <a:sx n="82" d="100"/>
          <a:sy n="82" d="100"/>
        </p:scale>
        <p:origin x="53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098"/>
    </p:cViewPr>
  </p:sorterViewPr>
  <p:notesViewPr>
    <p:cSldViewPr snapToGrid="0">
      <p:cViewPr varScale="1">
        <p:scale>
          <a:sx n="87" d="100"/>
          <a:sy n="87" d="100"/>
        </p:scale>
        <p:origin x="38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51369C-11CB-4B2C-9CB1-F86E6A02C9F2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18831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7317"/>
            <a:ext cx="2918831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B42ADF-5A1E-445B-8249-E627623A50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95771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EECF2-C4D9-4456-A81B-4578373954EE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1233488"/>
            <a:ext cx="592296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51219"/>
            <a:ext cx="538861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18831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7317"/>
            <a:ext cx="2918831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878E99-E946-43E7-89DF-B464675943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5299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189" indent="0" algn="ctr">
              <a:buNone/>
              <a:defRPr sz="2400"/>
            </a:lvl2pPr>
            <a:lvl3pPr marL="914377" indent="0" algn="ctr">
              <a:buNone/>
              <a:defRPr sz="2400"/>
            </a:lvl3pPr>
            <a:lvl4pPr marL="1371566" indent="0" algn="ctr">
              <a:buNone/>
              <a:defRPr sz="2000"/>
            </a:lvl4pPr>
            <a:lvl5pPr marL="1828754" indent="0" algn="ctr">
              <a:buNone/>
              <a:defRPr sz="2000"/>
            </a:lvl5pPr>
            <a:lvl6pPr marL="2285943" indent="0" algn="ctr">
              <a:buNone/>
              <a:defRPr sz="2000"/>
            </a:lvl6pPr>
            <a:lvl7pPr marL="2743131" indent="0" algn="ctr">
              <a:buNone/>
              <a:defRPr sz="2000"/>
            </a:lvl7pPr>
            <a:lvl8pPr marL="3200320" indent="0" algn="ctr">
              <a:buNone/>
              <a:defRPr sz="2000"/>
            </a:lvl8pPr>
            <a:lvl9pPr marL="3657509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AE38A-4FFF-442F-8082-ACB60365CC52}" type="datetime1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1CBD-B437-47E4-8EA4-6A9B6D02C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0454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2318-20E7-499B-AC7E-843382640E0E}" type="datetime1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1CBD-B437-47E4-8EA4-6A9B6D02C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0218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2302"/>
            <a:ext cx="2628900" cy="57598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34E9-0471-42A1-A290-B3A08510EEAC}" type="datetime1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1CBD-B437-47E4-8EA4-6A9B6D02C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966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BF9AC-6101-4F37-9174-C07FDB2E0888}" type="datetime1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1CBD-B437-47E4-8EA4-6A9B6D02C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331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7FEEC-1436-47FB-A5C6-D049642B77FE}" type="datetime1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1CBD-B437-47E4-8EA4-6A9B6D02C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021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6"/>
            <a:ext cx="4937760" cy="402335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60DFA-AA34-453E-9B1F-56DAD4E734E5}" type="datetime1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1CBD-B437-47E4-8EA4-6A9B6D02C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0786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6B08-7AF3-4315-9EB7-51E029D14E20}" type="datetime1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1CBD-B437-47E4-8EA4-6A9B6D02C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452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732C-2FF1-49C2-8A4B-B87FC0A9FB15}" type="datetime1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1CBD-B437-47E4-8EA4-6A9B6D02C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732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99510-A843-412D-B808-7903B4933564}" type="datetime1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1CBD-B437-47E4-8EA4-6A9B6D02C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872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3" y="6459787"/>
            <a:ext cx="2618511" cy="365125"/>
          </a:xfrm>
        </p:spPr>
        <p:txBody>
          <a:bodyPr/>
          <a:lstStyle>
            <a:lvl1pPr algn="l">
              <a:defRPr/>
            </a:lvl1pPr>
          </a:lstStyle>
          <a:p>
            <a:fld id="{4A770A91-69BD-4248-9B9C-373A5902638D}" type="datetime1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7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D6F1CBD-B437-47E4-8EA4-6A9B6D02C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089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02F4-9D64-47AA-BC27-3F525044066C}" type="datetime1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1CBD-B437-47E4-8EA4-6A9B6D02C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46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94076E5-6BFB-4ED6-8AE3-3EDE06CE1499}" type="datetime1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1">
                <a:solidFill>
                  <a:srgbClr val="FFFFFF"/>
                </a:solidFill>
              </a:defRPr>
            </a:lvl1pPr>
          </a:lstStyle>
          <a:p>
            <a:fld id="{BD6F1CBD-B437-47E4-8EA4-6A9B6D02C59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4620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377" rtl="0" eaLnBrk="1" latinLnBrk="0" hangingPunct="1">
        <a:lnSpc>
          <a:spcPct val="85000"/>
        </a:lnSpc>
        <a:spcBef>
          <a:spcPct val="0"/>
        </a:spcBef>
        <a:buNone/>
        <a:defRPr kumimoji="1" sz="4800" kern="1200" spc="-51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38" indent="-91438" algn="l" defTabSz="914377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38" indent="-182875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14" indent="-182875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789" indent="-182875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65" indent="-182875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973" indent="-228594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968" indent="-228594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963" indent="-228594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958" indent="-228594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20539" y="617439"/>
            <a:ext cx="11160224" cy="3705904"/>
          </a:xfrm>
        </p:spPr>
        <p:txBody>
          <a:bodyPr>
            <a:normAutofit fontScale="90000"/>
          </a:bodyPr>
          <a:lstStyle/>
          <a:p>
            <a:pPr algn="ctr"/>
            <a:r>
              <a:rPr lang="ja-JP" altLang="en-US" sz="6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</a:t>
            </a:r>
            <a:r>
              <a:rPr lang="ja-JP" altLang="en-US" sz="67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r>
              <a:rPr lang="ja-JP" altLang="en-US" sz="6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</a:t>
            </a:r>
            <a:br>
              <a:rPr lang="en-US" altLang="ja-JP" sz="6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6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指定障害福祉サービス事業所等集団指導</a:t>
            </a:r>
            <a:b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b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4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（児者共通）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97280" y="4464857"/>
            <a:ext cx="10058400" cy="1427945"/>
          </a:xfrm>
        </p:spPr>
        <p:txBody>
          <a:bodyPr>
            <a:normAutofit lnSpcReduction="10000"/>
          </a:bodyPr>
          <a:lstStyle/>
          <a:p>
            <a:pPr algn="r"/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2026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年３月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r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香川県障害福祉課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r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施設福祉・就労支援グループ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1CBD-B437-47E4-8EA4-6A9B6D02C59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819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目次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b="1" dirty="0">
                <a:solidFill>
                  <a:schemeClr val="tx1"/>
                </a:solidFill>
              </a:rPr>
              <a:t>①　</a:t>
            </a:r>
            <a:r>
              <a:rPr lang="ja-JP" altLang="ja-JP" b="1" dirty="0">
                <a:solidFill>
                  <a:schemeClr val="tx1"/>
                </a:solidFill>
              </a:rPr>
              <a:t>令和</a:t>
            </a:r>
            <a:r>
              <a:rPr lang="ja-JP" altLang="en-US" b="1" dirty="0">
                <a:solidFill>
                  <a:schemeClr val="tx1"/>
                </a:solidFill>
              </a:rPr>
              <a:t>６</a:t>
            </a:r>
            <a:r>
              <a:rPr lang="ja-JP" altLang="ja-JP" b="1" dirty="0">
                <a:solidFill>
                  <a:schemeClr val="tx1"/>
                </a:solidFill>
              </a:rPr>
              <a:t>年度障害福祉サービス等報酬改定</a:t>
            </a:r>
            <a:r>
              <a:rPr lang="ja-JP" altLang="en-US" b="1" dirty="0">
                <a:solidFill>
                  <a:schemeClr val="tx1"/>
                </a:solidFill>
              </a:rPr>
              <a:t>における改定内容（一部）　　</a:t>
            </a:r>
            <a:endParaRPr lang="en-US" altLang="ja-JP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b="1" dirty="0">
                <a:solidFill>
                  <a:schemeClr val="tx1"/>
                </a:solidFill>
              </a:rPr>
              <a:t>　　　　別紙：追加資料</a:t>
            </a:r>
            <a:endParaRPr lang="en-US" altLang="ja-JP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ja-JP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b="1" dirty="0">
                <a:solidFill>
                  <a:schemeClr val="tx1"/>
                </a:solidFill>
              </a:rPr>
              <a:t>②　運営指導の主な指摘事項　　</a:t>
            </a:r>
            <a:endParaRPr lang="en-US" altLang="ja-JP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ja-JP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b="1" dirty="0">
                <a:solidFill>
                  <a:schemeClr val="tx1"/>
                </a:solidFill>
              </a:rPr>
              <a:t>③　障害児通所支援事業所に係る留意点・個別支援計画に係る留意点　　　　　</a:t>
            </a:r>
            <a:endParaRPr lang="en-US" altLang="ja-JP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b="1" dirty="0">
                <a:solidFill>
                  <a:schemeClr val="tx1"/>
                </a:solidFill>
              </a:rPr>
              <a:t>　　　　別紙１：個別支援計画（参考記載例）</a:t>
            </a:r>
            <a:endParaRPr lang="en-US" altLang="ja-JP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b="1" dirty="0">
                <a:solidFill>
                  <a:schemeClr val="tx1"/>
                </a:solidFill>
              </a:rPr>
              <a:t>　　　　別紙２：個別支援計画の記載のポイント　参考様式版</a:t>
            </a:r>
            <a:endParaRPr lang="en-US" altLang="ja-JP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b="1" dirty="0">
                <a:solidFill>
                  <a:schemeClr val="tx1"/>
                </a:solidFill>
              </a:rPr>
              <a:t>　　　　別紙３：個別支援計画別表（記入例）</a:t>
            </a:r>
            <a:endParaRPr lang="en-US" altLang="ja-JP" b="1" dirty="0">
              <a:solidFill>
                <a:schemeClr val="tx1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1CBD-B437-47E4-8EA4-6A9B6D02C591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フローチャート: 記憶データ 4"/>
          <p:cNvSpPr/>
          <p:nvPr/>
        </p:nvSpPr>
        <p:spPr>
          <a:xfrm>
            <a:off x="8774085" y="1785965"/>
            <a:ext cx="2438400" cy="493486"/>
          </a:xfrm>
          <a:prstGeom prst="flowChartOnlineStorag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ysClr val="windowText" lastClr="000000"/>
                </a:solidFill>
              </a:rPr>
              <a:t>者サービス</a:t>
            </a:r>
          </a:p>
        </p:txBody>
      </p:sp>
      <p:sp>
        <p:nvSpPr>
          <p:cNvPr id="6" name="フローチャート: 記憶データ 5"/>
          <p:cNvSpPr/>
          <p:nvPr/>
        </p:nvSpPr>
        <p:spPr>
          <a:xfrm>
            <a:off x="5051171" y="3106542"/>
            <a:ext cx="2438400" cy="493486"/>
          </a:xfrm>
          <a:prstGeom prst="flowChartOnlineStorag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ysClr val="windowText" lastClr="000000"/>
                </a:solidFill>
              </a:rPr>
              <a:t>児者共通</a:t>
            </a:r>
          </a:p>
        </p:txBody>
      </p:sp>
      <p:sp>
        <p:nvSpPr>
          <p:cNvPr id="8" name="フローチャート: 記憶データ 7"/>
          <p:cNvSpPr/>
          <p:nvPr/>
        </p:nvSpPr>
        <p:spPr>
          <a:xfrm>
            <a:off x="8980910" y="3994332"/>
            <a:ext cx="2438400" cy="493486"/>
          </a:xfrm>
          <a:prstGeom prst="flowChartOnlineStorag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ysClr val="windowText" lastClr="000000"/>
                </a:solidFill>
              </a:rPr>
              <a:t>児サービス</a:t>
            </a:r>
          </a:p>
        </p:txBody>
      </p:sp>
    </p:spTree>
    <p:extLst>
      <p:ext uri="{BB962C8B-B14F-4D97-AF65-F5344CB8AC3E}">
        <p14:creationId xmlns:p14="http://schemas.microsoft.com/office/powerpoint/2010/main" val="1406746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目次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b="1" dirty="0">
                <a:solidFill>
                  <a:schemeClr val="tx1"/>
                </a:solidFill>
              </a:rPr>
              <a:t>④　サービス管理責任者等研修制度の取扱い等について</a:t>
            </a:r>
            <a:endParaRPr lang="en-US" altLang="ja-JP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b="1" dirty="0">
                <a:solidFill>
                  <a:schemeClr val="tx1"/>
                </a:solidFill>
              </a:rPr>
              <a:t>　　  指定申請書・各種変更届等の提出について</a:t>
            </a:r>
            <a:endParaRPr lang="en-US" altLang="ja-JP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ja-JP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b="1" dirty="0">
                <a:solidFill>
                  <a:schemeClr val="tx1"/>
                </a:solidFill>
              </a:rPr>
              <a:t>⑤　非常災害に関すること</a:t>
            </a:r>
            <a:endParaRPr lang="en-US" altLang="ja-JP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b="1" dirty="0">
                <a:solidFill>
                  <a:schemeClr val="tx1"/>
                </a:solidFill>
              </a:rPr>
              <a:t>　　　　水防法・土砂災害防止法、避難行動要支援者名簿について、避難確保計画</a:t>
            </a:r>
            <a:endParaRPr lang="en-US" altLang="ja-JP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ja-JP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b="1" dirty="0">
                <a:solidFill>
                  <a:schemeClr val="tx1"/>
                </a:solidFill>
              </a:rPr>
              <a:t>⑥　共生型サービスについて</a:t>
            </a:r>
            <a:endParaRPr lang="en-US" altLang="ja-JP" b="1" dirty="0">
              <a:solidFill>
                <a:schemeClr val="tx1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1CBD-B437-47E4-8EA4-6A9B6D02C591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5" name="フローチャート: 記憶データ 4"/>
          <p:cNvSpPr/>
          <p:nvPr/>
        </p:nvSpPr>
        <p:spPr>
          <a:xfrm>
            <a:off x="7649228" y="1785965"/>
            <a:ext cx="2438400" cy="493486"/>
          </a:xfrm>
          <a:prstGeom prst="flowChartOnlineStorag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ysClr val="windowText" lastClr="000000"/>
                </a:solidFill>
              </a:rPr>
              <a:t>児者共通</a:t>
            </a:r>
          </a:p>
        </p:txBody>
      </p:sp>
      <p:sp>
        <p:nvSpPr>
          <p:cNvPr id="6" name="フローチャート: 記憶データ 5"/>
          <p:cNvSpPr/>
          <p:nvPr/>
        </p:nvSpPr>
        <p:spPr>
          <a:xfrm>
            <a:off x="4506885" y="3055965"/>
            <a:ext cx="2438400" cy="493486"/>
          </a:xfrm>
          <a:prstGeom prst="flowChartOnlineStorag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ysClr val="windowText" lastClr="000000"/>
                </a:solidFill>
              </a:rPr>
              <a:t>児者共通</a:t>
            </a:r>
          </a:p>
        </p:txBody>
      </p:sp>
      <p:sp>
        <p:nvSpPr>
          <p:cNvPr id="7" name="フローチャート: 記憶データ 6"/>
          <p:cNvSpPr/>
          <p:nvPr/>
        </p:nvSpPr>
        <p:spPr>
          <a:xfrm>
            <a:off x="4907280" y="4462529"/>
            <a:ext cx="2438400" cy="493486"/>
          </a:xfrm>
          <a:prstGeom prst="flowChartOnlineStorag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ysClr val="windowText" lastClr="000000"/>
                </a:solidFill>
              </a:rPr>
              <a:t>児者共通</a:t>
            </a:r>
          </a:p>
        </p:txBody>
      </p:sp>
    </p:spTree>
    <p:extLst>
      <p:ext uri="{BB962C8B-B14F-4D97-AF65-F5344CB8AC3E}">
        <p14:creationId xmlns:p14="http://schemas.microsoft.com/office/powerpoint/2010/main" val="3661073210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オレンジがかった赤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1597</TotalTime>
  <Words>175</Words>
  <Application>Microsoft Office PowerPoint</Application>
  <PresentationFormat>ワイド画面</PresentationFormat>
  <Paragraphs>31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ＭＳ Ｐゴシック</vt:lpstr>
      <vt:lpstr>游ゴシック</vt:lpstr>
      <vt:lpstr>Calibri</vt:lpstr>
      <vt:lpstr>Calibri Light</vt:lpstr>
      <vt:lpstr>レトロスペクト</vt:lpstr>
      <vt:lpstr>令和７年度 指定障害福祉サービス事業所等集団指導  （児者共通）</vt:lpstr>
      <vt:lpstr>目次</vt:lpstr>
      <vt:lpstr>目次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個別支援計画の策定</dc:title>
  <dc:creator>SG19400のC20-3832</dc:creator>
  <cp:lastModifiedBy>minatsu</cp:lastModifiedBy>
  <cp:revision>131</cp:revision>
  <cp:lastPrinted>2025-03-11T10:46:51Z</cp:lastPrinted>
  <dcterms:created xsi:type="dcterms:W3CDTF">2024-03-25T10:00:40Z</dcterms:created>
  <dcterms:modified xsi:type="dcterms:W3CDTF">2026-03-23T06:53:56Z</dcterms:modified>
</cp:coreProperties>
</file>