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5"/>
  </p:notesMasterIdLst>
  <p:handoutMasterIdLst>
    <p:handoutMasterId r:id="rId36"/>
  </p:handoutMasterIdLst>
  <p:sldIdLst>
    <p:sldId id="256" r:id="rId2"/>
    <p:sldId id="284" r:id="rId3"/>
    <p:sldId id="265" r:id="rId4"/>
    <p:sldId id="266" r:id="rId5"/>
    <p:sldId id="267" r:id="rId6"/>
    <p:sldId id="269" r:id="rId7"/>
    <p:sldId id="281" r:id="rId8"/>
    <p:sldId id="262" r:id="rId9"/>
    <p:sldId id="300" r:id="rId10"/>
    <p:sldId id="270" r:id="rId11"/>
    <p:sldId id="271" r:id="rId12"/>
    <p:sldId id="272" r:id="rId13"/>
    <p:sldId id="293" r:id="rId14"/>
    <p:sldId id="294" r:id="rId15"/>
    <p:sldId id="273" r:id="rId16"/>
    <p:sldId id="274" r:id="rId17"/>
    <p:sldId id="275" r:id="rId18"/>
    <p:sldId id="276" r:id="rId19"/>
    <p:sldId id="301" r:id="rId20"/>
    <p:sldId id="278" r:id="rId21"/>
    <p:sldId id="302" r:id="rId22"/>
    <p:sldId id="280" r:id="rId23"/>
    <p:sldId id="282" r:id="rId24"/>
    <p:sldId id="285" r:id="rId25"/>
    <p:sldId id="286" r:id="rId26"/>
    <p:sldId id="287" r:id="rId27"/>
    <p:sldId id="299" r:id="rId28"/>
    <p:sldId id="288" r:id="rId29"/>
    <p:sldId id="290" r:id="rId30"/>
    <p:sldId id="292" r:id="rId31"/>
    <p:sldId id="295" r:id="rId32"/>
    <p:sldId id="296" r:id="rId33"/>
    <p:sldId id="297" r:id="rId34"/>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3" autoAdjust="0"/>
    <p:restoredTop sz="92835" autoAdjust="0"/>
  </p:normalViewPr>
  <p:slideViewPr>
    <p:cSldViewPr snapToGrid="0">
      <p:cViewPr varScale="1">
        <p:scale>
          <a:sx n="76" d="100"/>
          <a:sy n="76" d="100"/>
        </p:scale>
        <p:origin x="90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34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4" y="1"/>
            <a:ext cx="2918831" cy="495348"/>
          </a:xfrm>
          <a:prstGeom prst="rect">
            <a:avLst/>
          </a:prstGeom>
        </p:spPr>
        <p:txBody>
          <a:bodyPr vert="horz" lIns="91440" tIns="45720" rIns="91440" bIns="45720" rtlCol="0"/>
          <a:lstStyle>
            <a:lvl1pPr algn="r">
              <a:defRPr sz="1200"/>
            </a:lvl1pPr>
          </a:lstStyle>
          <a:p>
            <a:fld id="{600A8C5E-D0C6-49E5-B7D8-33CBDF7DFD09}" type="datetimeFigureOut">
              <a:rPr kumimoji="1" lang="ja-JP" altLang="en-US" smtClean="0"/>
              <a:t>2024/3/28</a:t>
            </a:fld>
            <a:endParaRPr kumimoji="1" lang="ja-JP" altLang="en-US" dirty="0"/>
          </a:p>
        </p:txBody>
      </p:sp>
      <p:sp>
        <p:nvSpPr>
          <p:cNvPr id="4" name="フッター プレースホルダー 3"/>
          <p:cNvSpPr>
            <a:spLocks noGrp="1"/>
          </p:cNvSpPr>
          <p:nvPr>
            <p:ph type="ftr" sz="quarter" idx="2"/>
          </p:nvPr>
        </p:nvSpPr>
        <p:spPr>
          <a:xfrm>
            <a:off x="1" y="9377319"/>
            <a:ext cx="2918831" cy="495346"/>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374" y="9377319"/>
            <a:ext cx="2918831" cy="495346"/>
          </a:xfrm>
          <a:prstGeom prst="rect">
            <a:avLst/>
          </a:prstGeom>
        </p:spPr>
        <p:txBody>
          <a:bodyPr vert="horz" lIns="91440" tIns="45720" rIns="91440" bIns="45720" rtlCol="0" anchor="b"/>
          <a:lstStyle>
            <a:lvl1pPr algn="r">
              <a:defRPr sz="1200"/>
            </a:lvl1pPr>
          </a:lstStyle>
          <a:p>
            <a:fld id="{08C9C64A-CB2B-430D-A622-091F15B1F012}" type="slidenum">
              <a:rPr kumimoji="1" lang="ja-JP" altLang="en-US" smtClean="0"/>
              <a:t>‹#›</a:t>
            </a:fld>
            <a:endParaRPr kumimoji="1" lang="ja-JP" altLang="en-US" dirty="0"/>
          </a:p>
        </p:txBody>
      </p:sp>
    </p:spTree>
    <p:extLst>
      <p:ext uri="{BB962C8B-B14F-4D97-AF65-F5344CB8AC3E}">
        <p14:creationId xmlns:p14="http://schemas.microsoft.com/office/powerpoint/2010/main" val="3551801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34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1" cy="495348"/>
          </a:xfrm>
          <a:prstGeom prst="rect">
            <a:avLst/>
          </a:prstGeom>
        </p:spPr>
        <p:txBody>
          <a:bodyPr vert="horz" lIns="91440" tIns="45720" rIns="91440" bIns="45720" rtlCol="0"/>
          <a:lstStyle>
            <a:lvl1pPr algn="r">
              <a:defRPr sz="1200"/>
            </a:lvl1pPr>
          </a:lstStyle>
          <a:p>
            <a:fld id="{AC583CE5-D4DE-4EC8-B382-CD436DD17E4D}" type="datetimeFigureOut">
              <a:rPr kumimoji="1" lang="ja-JP" altLang="en-US" smtClean="0"/>
              <a:t>2024/3/28</a:t>
            </a:fld>
            <a:endParaRPr kumimoji="1" lang="ja-JP" altLang="en-US" dirty="0"/>
          </a:p>
        </p:txBody>
      </p:sp>
      <p:sp>
        <p:nvSpPr>
          <p:cNvPr id="4" name="スライド イメージ プレースホルダー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51220"/>
            <a:ext cx="5388610" cy="3887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19"/>
            <a:ext cx="2918831" cy="495346"/>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7319"/>
            <a:ext cx="2918831" cy="495346"/>
          </a:xfrm>
          <a:prstGeom prst="rect">
            <a:avLst/>
          </a:prstGeom>
        </p:spPr>
        <p:txBody>
          <a:bodyPr vert="horz" lIns="91440" tIns="45720" rIns="91440" bIns="45720" rtlCol="0" anchor="b"/>
          <a:lstStyle>
            <a:lvl1pPr algn="r">
              <a:defRPr sz="1200"/>
            </a:lvl1pPr>
          </a:lstStyle>
          <a:p>
            <a:fld id="{E4F1E9E3-FC9C-499C-90C0-BEC44344954D}" type="slidenum">
              <a:rPr kumimoji="1" lang="ja-JP" altLang="en-US" smtClean="0"/>
              <a:t>‹#›</a:t>
            </a:fld>
            <a:endParaRPr kumimoji="1" lang="ja-JP" altLang="en-US" dirty="0"/>
          </a:p>
        </p:txBody>
      </p:sp>
    </p:spTree>
    <p:extLst>
      <p:ext uri="{BB962C8B-B14F-4D97-AF65-F5344CB8AC3E}">
        <p14:creationId xmlns:p14="http://schemas.microsoft.com/office/powerpoint/2010/main" val="249012821"/>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F1E9E3-FC9C-499C-90C0-BEC44344954D}" type="slidenum">
              <a:rPr kumimoji="1" lang="ja-JP" altLang="en-US" smtClean="0"/>
              <a:t>17</a:t>
            </a:fld>
            <a:endParaRPr kumimoji="1" lang="ja-JP" altLang="en-US" dirty="0"/>
          </a:p>
        </p:txBody>
      </p:sp>
    </p:spTree>
    <p:extLst>
      <p:ext uri="{BB962C8B-B14F-4D97-AF65-F5344CB8AC3E}">
        <p14:creationId xmlns:p14="http://schemas.microsoft.com/office/powerpoint/2010/main" val="191413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F1E9E3-FC9C-499C-90C0-BEC44344954D}" type="slidenum">
              <a:rPr kumimoji="1" lang="ja-JP" altLang="en-US" smtClean="0"/>
              <a:t>19</a:t>
            </a:fld>
            <a:endParaRPr kumimoji="1" lang="ja-JP" altLang="en-US" dirty="0"/>
          </a:p>
        </p:txBody>
      </p:sp>
    </p:spTree>
    <p:extLst>
      <p:ext uri="{BB962C8B-B14F-4D97-AF65-F5344CB8AC3E}">
        <p14:creationId xmlns:p14="http://schemas.microsoft.com/office/powerpoint/2010/main" val="25199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F1E9E3-FC9C-499C-90C0-BEC44344954D}" type="slidenum">
              <a:rPr kumimoji="1" lang="ja-JP" altLang="en-US" smtClean="0"/>
              <a:t>33</a:t>
            </a:fld>
            <a:endParaRPr kumimoji="1" lang="ja-JP" altLang="en-US" dirty="0"/>
          </a:p>
        </p:txBody>
      </p:sp>
    </p:spTree>
    <p:extLst>
      <p:ext uri="{BB962C8B-B14F-4D97-AF65-F5344CB8AC3E}">
        <p14:creationId xmlns:p14="http://schemas.microsoft.com/office/powerpoint/2010/main" val="230845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F1F89F-6235-4472-9D5B-73CE4CC03BA1}" type="datetime1">
              <a:rPr kumimoji="1" lang="ja-JP" altLang="en-US" smtClean="0"/>
              <a:t>2024/3/28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89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4980EC-ADC4-43C0-828E-5BA75BDCCE9A}" type="datetime1">
              <a:rPr kumimoji="1" lang="ja-JP" altLang="en-US" smtClean="0"/>
              <a:t>2024/3/28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404259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18D5BE-FF6C-4769-B248-BBC08DEDCBCA}" type="datetime1">
              <a:rPr kumimoji="1" lang="ja-JP" altLang="en-US" smtClean="0"/>
              <a:t>2024/3/28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153310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BBFF90-8222-4B0F-94EB-65C59D0F4ABF}" type="datetime1">
              <a:rPr kumimoji="1" lang="ja-JP" altLang="en-US" smtClean="0"/>
              <a:t>2024/3/28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420177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E14E04-4609-417B-86C0-FEB6CA941DDC}" type="datetime1">
              <a:rPr kumimoji="1" lang="ja-JP" altLang="en-US" smtClean="0"/>
              <a:t>2024/3/28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3D0617-CFF9-45DE-BA14-E48FF06D0EDD}" type="datetime1">
              <a:rPr kumimoji="1" lang="ja-JP" altLang="en-US" smtClean="0"/>
              <a:t>2024/3/28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7279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FB82DD-B3A2-4147-B3CE-5B7B40F905D2}" type="datetime1">
              <a:rPr kumimoji="1" lang="ja-JP" altLang="en-US" smtClean="0"/>
              <a:t>2024/3/28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283912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6428E2-1FBA-475B-B322-D40057267DE1}" type="datetime1">
              <a:rPr kumimoji="1" lang="ja-JP" altLang="en-US" smtClean="0"/>
              <a:t>2024/3/28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125086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28CAAD-E0CA-46B0-850E-923D6814B646}" type="datetime1">
              <a:rPr kumimoji="1" lang="ja-JP" altLang="en-US" smtClean="0"/>
              <a:t>2024/3/28</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21787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493C70-73C7-46BA-8EB3-6F0A67DFF3F1}" type="datetime1">
              <a:rPr kumimoji="1" lang="ja-JP" altLang="en-US" smtClean="0"/>
              <a:t>2024/3/28</a:t>
            </a:fld>
            <a:endParaRPr kumimoji="1" lang="ja-JP"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112064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7721CA-8FA0-45D3-9E4A-F4A5E8A47F54}" type="datetime1">
              <a:rPr kumimoji="1" lang="ja-JP" altLang="en-US" smtClean="0"/>
              <a:t>2024/3/28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6F1CBD-B437-47E4-8EA4-6A9B6D02C591}" type="slidenum">
              <a:rPr kumimoji="1" lang="ja-JP" altLang="en-US" smtClean="0"/>
              <a:t>‹#›</a:t>
            </a:fld>
            <a:endParaRPr kumimoji="1" lang="ja-JP" altLang="en-US" dirty="0"/>
          </a:p>
        </p:txBody>
      </p:sp>
    </p:spTree>
    <p:extLst>
      <p:ext uri="{BB962C8B-B14F-4D97-AF65-F5344CB8AC3E}">
        <p14:creationId xmlns:p14="http://schemas.microsoft.com/office/powerpoint/2010/main" val="247588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D285C4-66C4-4650-B4FF-BFFCEEED999E}" type="datetime1">
              <a:rPr kumimoji="1" lang="ja-JP" altLang="en-US" smtClean="0"/>
              <a:t>2024/3/28</a:t>
            </a:fld>
            <a:endParaRPr kumimoji="1" lang="ja-JP"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6F1CBD-B437-47E4-8EA4-6A9B6D02C591}" type="slidenum">
              <a:rPr kumimoji="1" lang="ja-JP" altLang="en-US" smtClean="0"/>
              <a:t>‹#›</a:t>
            </a:fld>
            <a:endParaRPr kumimoji="1" lang="ja-JP"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2926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mhlw.go.jp/stf/newpage_15758.html" TargetMode="External"/><Relationship Id="rId2" Type="http://schemas.openxmlformats.org/officeDocument/2006/relationships/hyperlink" Target="https://www.mhlw.go.jp/stf/newpage_17517.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mhlw.go.jp/stf/seisakunitsuite/bunya/koyou_roudou/koyoukintou/seisaku06/index.htm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pref.kagawa.lg.jp/documents/6480/s0ekdb170310224536_f07_1.docx"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ef.kagawa.lg.jp/kikikanri/sogo/bosaijoho/wcj0cp200403105310.html"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mhlw.go.jp/content/12200000/001004096.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mhlw.go.jp/houdou/2002/04/h0422-2.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apply.e-tumo.jp/pref-kagawa-u/offer/offerList_detail?tempSeq=4561" TargetMode="External"/><Relationship Id="rId4" Type="http://schemas.openxmlformats.org/officeDocument/2006/relationships/hyperlink" Target="https://www.pref.kagawa.lg.jp/shogaifukushi/jigyosha/kfv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mhlw.go.jp/content/001121499.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3600" y="1076181"/>
            <a:ext cx="10464800" cy="2387600"/>
          </a:xfrm>
        </p:spPr>
        <p:txBody>
          <a:bodyPr/>
          <a:lstStyle/>
          <a:p>
            <a:r>
              <a:rPr kumimoji="1" lang="ja-JP" altLang="en-US" dirty="0">
                <a:latin typeface="+mj-ea"/>
              </a:rPr>
              <a:t>令和５年度</a:t>
            </a:r>
            <a:br>
              <a:rPr kumimoji="1" lang="en-US" altLang="ja-JP" dirty="0">
                <a:latin typeface="+mj-ea"/>
              </a:rPr>
            </a:br>
            <a:r>
              <a:rPr kumimoji="1" lang="ja-JP" altLang="en-US" dirty="0">
                <a:latin typeface="+mj-ea"/>
              </a:rPr>
              <a:t>実地指導指摘事項</a:t>
            </a:r>
          </a:p>
        </p:txBody>
      </p:sp>
      <p:sp>
        <p:nvSpPr>
          <p:cNvPr id="3" name="サブタイトル 2"/>
          <p:cNvSpPr>
            <a:spLocks noGrp="1"/>
          </p:cNvSpPr>
          <p:nvPr>
            <p:ph type="subTitle" idx="1"/>
          </p:nvPr>
        </p:nvSpPr>
        <p:spPr>
          <a:xfrm>
            <a:off x="1524000" y="4534910"/>
            <a:ext cx="9144000" cy="1655762"/>
          </a:xfrm>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香川県健康福祉部障害福祉課　</a:t>
            </a:r>
            <a:r>
              <a:rPr lang="ja-JP" altLang="en-US" dirty="0">
                <a:latin typeface="ＭＳ Ｐゴシック" panose="020B0600070205080204" pitchFamily="50" charset="-128"/>
                <a:ea typeface="ＭＳ Ｐゴシック" panose="020B0600070205080204" pitchFamily="50" charset="-128"/>
              </a:rPr>
              <a:t>施設福祉・就労支援グループ</a:t>
            </a:r>
            <a:endParaRPr lang="en-US" altLang="ja-JP" dirty="0">
              <a:latin typeface="ＭＳ Ｐゴシック" panose="020B0600070205080204" pitchFamily="50" charset="-128"/>
              <a:ea typeface="ＭＳ Ｐゴシック" panose="020B0600070205080204" pitchFamily="50" charset="-128"/>
            </a:endParaRPr>
          </a:p>
          <a:p>
            <a:r>
              <a:rPr lang="ja-JP" altLang="en-US">
                <a:latin typeface="ＭＳ Ｐゴシック" panose="020B0600070205080204" pitchFamily="50" charset="-128"/>
                <a:ea typeface="ＭＳ Ｐゴシック" panose="020B0600070205080204" pitchFamily="50" charset="-128"/>
              </a:rPr>
              <a:t>高松市健康福祉局障がい福祉課　指導監査係</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2024</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3</a:t>
            </a:r>
            <a:r>
              <a:rPr lang="ja-JP" altLang="en-US" dirty="0">
                <a:latin typeface="ＭＳ Ｐゴシック" panose="020B0600070205080204" pitchFamily="50" charset="-128"/>
                <a:ea typeface="ＭＳ Ｐゴシック" panose="020B0600070205080204" pitchFamily="50" charset="-128"/>
              </a:rPr>
              <a:t>月</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1</a:t>
            </a:fld>
            <a:endParaRPr kumimoji="1" lang="ja-JP" altLang="en-US" dirty="0"/>
          </a:p>
        </p:txBody>
      </p:sp>
      <p:sp>
        <p:nvSpPr>
          <p:cNvPr id="5" name="正方形/長方形 4"/>
          <p:cNvSpPr/>
          <p:nvPr/>
        </p:nvSpPr>
        <p:spPr>
          <a:xfrm>
            <a:off x="10006906" y="647700"/>
            <a:ext cx="1205577" cy="455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a:solidFill>
                  <a:schemeClr val="tx1"/>
                </a:solidFill>
              </a:rPr>
              <a:t>資料２</a:t>
            </a:r>
          </a:p>
        </p:txBody>
      </p:sp>
    </p:spTree>
    <p:extLst>
      <p:ext uri="{BB962C8B-B14F-4D97-AF65-F5344CB8AC3E}">
        <p14:creationId xmlns:p14="http://schemas.microsoft.com/office/powerpoint/2010/main" val="62265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43057"/>
            <a:ext cx="6675783" cy="571344"/>
          </a:xfrm>
          <a:solidFill>
            <a:schemeClr val="accent1">
              <a:lumMod val="40000"/>
              <a:lumOff val="60000"/>
            </a:schemeClr>
          </a:solidFill>
        </p:spPr>
        <p:txBody>
          <a:bodyPr>
            <a:noAutofit/>
          </a:bodyPr>
          <a:lstStyle/>
          <a:p>
            <a:r>
              <a:rPr lang="ja-JP" altLang="en-US" sz="3600" b="1" dirty="0"/>
              <a:t>２身体拘束の適正化に関すること</a:t>
            </a:r>
            <a:endParaRPr kumimoji="1" lang="ja-JP" altLang="en-US" sz="3600" b="1" dirty="0"/>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10</a:t>
            </a:fld>
            <a:endParaRPr kumimoji="1" lang="ja-JP" altLang="en-US"/>
          </a:p>
        </p:txBody>
      </p:sp>
      <p:sp>
        <p:nvSpPr>
          <p:cNvPr id="3" name="正方形/長方形 2"/>
          <p:cNvSpPr/>
          <p:nvPr/>
        </p:nvSpPr>
        <p:spPr>
          <a:xfrm>
            <a:off x="838200" y="914402"/>
            <a:ext cx="11163300" cy="5297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①緊急やむを得ない理由で身体拘束を行う際は、</a:t>
            </a:r>
            <a:r>
              <a:rPr lang="ja-JP" altLang="en-US" sz="2200" dirty="0">
                <a:solidFill>
                  <a:srgbClr val="FF0000"/>
                </a:solidFill>
              </a:rPr>
              <a:t>必ず記録を残す</a:t>
            </a:r>
            <a:r>
              <a:rPr lang="ja-JP" altLang="en-US" sz="2200" dirty="0">
                <a:solidFill>
                  <a:prstClr val="black"/>
                </a:solidFill>
              </a:rPr>
              <a:t>。</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やむを得ず行う場合の３要件：以下の</a:t>
            </a:r>
            <a:r>
              <a:rPr lang="ja-JP" altLang="en-US" sz="2200" dirty="0">
                <a:solidFill>
                  <a:srgbClr val="FF0000"/>
                </a:solidFill>
              </a:rPr>
              <a:t>すべてを満たす</a:t>
            </a:r>
            <a:r>
              <a:rPr lang="ja-JP" altLang="en-US" sz="2200" dirty="0">
                <a:solidFill>
                  <a:prstClr val="black"/>
                </a:solidFill>
              </a:rPr>
              <a:t>こと</a:t>
            </a:r>
            <a:r>
              <a:rPr lang="en-US" altLang="ja-JP" sz="2200" dirty="0">
                <a:solidFill>
                  <a:prstClr val="black"/>
                </a:solidFill>
              </a:rPr>
              <a:t>】</a:t>
            </a:r>
          </a:p>
          <a:p>
            <a:pPr>
              <a:lnSpc>
                <a:spcPct val="150000"/>
              </a:lnSpc>
            </a:pPr>
            <a:r>
              <a:rPr lang="ja-JP" altLang="en-US" sz="2200" dirty="0">
                <a:solidFill>
                  <a:prstClr val="black"/>
                </a:solidFill>
              </a:rPr>
              <a:t>・</a:t>
            </a:r>
            <a:r>
              <a:rPr lang="ja-JP" altLang="en-US" sz="2200" dirty="0">
                <a:solidFill>
                  <a:srgbClr val="0070C0"/>
                </a:solidFill>
              </a:rPr>
              <a:t>切迫性</a:t>
            </a:r>
            <a:r>
              <a:rPr lang="ja-JP" altLang="en-US" sz="2200" dirty="0">
                <a:solidFill>
                  <a:prstClr val="black"/>
                </a:solidFill>
              </a:rPr>
              <a:t>：生命・身体が危険にさらされる可能性が著しく高い</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0070C0"/>
                </a:solidFill>
              </a:rPr>
              <a:t>非代替性</a:t>
            </a:r>
            <a:r>
              <a:rPr lang="ja-JP" altLang="en-US" sz="2200" dirty="0">
                <a:solidFill>
                  <a:prstClr val="black"/>
                </a:solidFill>
              </a:rPr>
              <a:t>：身体拘束その他の行動制限を行う以外に、代替方法がない</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0070C0"/>
                </a:solidFill>
              </a:rPr>
              <a:t>一時性</a:t>
            </a:r>
            <a:r>
              <a:rPr lang="ja-JP" altLang="en-US" sz="2200" dirty="0">
                <a:solidFill>
                  <a:prstClr val="black"/>
                </a:solidFill>
              </a:rPr>
              <a:t>：身体拘束その他の行動制限が、一時的で、必要最低限の時間に限られたもの</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やむを得ず身体拘束を行う際の手続き</a:t>
            </a:r>
            <a:r>
              <a:rPr lang="en-US" altLang="ja-JP" sz="2200" dirty="0">
                <a:solidFill>
                  <a:prstClr val="black"/>
                </a:solidFill>
              </a:rPr>
              <a:t>】</a:t>
            </a:r>
          </a:p>
          <a:p>
            <a:pPr>
              <a:lnSpc>
                <a:spcPct val="150000"/>
              </a:lnSpc>
            </a:pPr>
            <a:r>
              <a:rPr lang="ja-JP" altLang="en-US" sz="2200" dirty="0">
                <a:solidFill>
                  <a:prstClr val="black"/>
                </a:solidFill>
              </a:rPr>
              <a:t>・職員個人の判断ではなく、</a:t>
            </a:r>
            <a:r>
              <a:rPr lang="ja-JP" altLang="en-US" sz="2200" dirty="0">
                <a:solidFill>
                  <a:schemeClr val="tx1"/>
                </a:solidFill>
              </a:rPr>
              <a:t>組織としての判断</a:t>
            </a:r>
            <a:endParaRPr lang="en-US" altLang="ja-JP" sz="2200" dirty="0">
              <a:solidFill>
                <a:schemeClr val="tx1"/>
              </a:solidFill>
            </a:endParaRPr>
          </a:p>
          <a:p>
            <a:pPr>
              <a:lnSpc>
                <a:spcPct val="150000"/>
              </a:lnSpc>
            </a:pPr>
            <a:r>
              <a:rPr lang="ja-JP" altLang="en-US" sz="2200" dirty="0">
                <a:solidFill>
                  <a:prstClr val="black"/>
                </a:solidFill>
              </a:rPr>
              <a:t>・個別支援計画へ記載</a:t>
            </a:r>
            <a:endParaRPr lang="en-US" altLang="ja-JP" sz="2200" dirty="0">
              <a:solidFill>
                <a:prstClr val="black"/>
              </a:solidFill>
            </a:endParaRPr>
          </a:p>
          <a:p>
            <a:pPr>
              <a:lnSpc>
                <a:spcPct val="150000"/>
              </a:lnSpc>
            </a:pPr>
            <a:r>
              <a:rPr lang="ja-JP" altLang="en-US" sz="2200" dirty="0">
                <a:solidFill>
                  <a:prstClr val="black"/>
                </a:solidFill>
              </a:rPr>
              <a:t>・本人・家族等へ説明し、同意を得る</a:t>
            </a:r>
            <a:endParaRPr lang="en-US" altLang="ja-JP" sz="2200" dirty="0">
              <a:solidFill>
                <a:prstClr val="black"/>
              </a:solidFill>
            </a:endParaRPr>
          </a:p>
          <a:p>
            <a:pPr>
              <a:lnSpc>
                <a:spcPct val="150000"/>
              </a:lnSpc>
            </a:pPr>
            <a:r>
              <a:rPr lang="ja-JP" altLang="en-US" sz="2200" dirty="0">
                <a:solidFill>
                  <a:prstClr val="black"/>
                </a:solidFill>
              </a:rPr>
              <a:t>・身体拘束廃止に向けて検討</a:t>
            </a:r>
            <a:endParaRPr lang="en-US" altLang="ja-JP" sz="2200" dirty="0">
              <a:solidFill>
                <a:prstClr val="black"/>
              </a:solidFill>
            </a:endParaRPr>
          </a:p>
        </p:txBody>
      </p:sp>
      <p:sp>
        <p:nvSpPr>
          <p:cNvPr id="6" name="爆発 1 5"/>
          <p:cNvSpPr/>
          <p:nvPr/>
        </p:nvSpPr>
        <p:spPr>
          <a:xfrm>
            <a:off x="6465406" y="3627783"/>
            <a:ext cx="5536094" cy="2276061"/>
          </a:xfrm>
          <a:prstGeom prst="irregularSeal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令和６年４月１日から</a:t>
            </a:r>
            <a:endParaRPr kumimoji="1" lang="en-US" altLang="ja-JP" dirty="0">
              <a:solidFill>
                <a:schemeClr val="tx1"/>
              </a:solidFill>
            </a:endParaRPr>
          </a:p>
          <a:p>
            <a:pPr algn="ctr"/>
            <a:r>
              <a:rPr kumimoji="1" lang="ja-JP" altLang="en-US" dirty="0">
                <a:solidFill>
                  <a:schemeClr val="tx1"/>
                </a:solidFill>
              </a:rPr>
              <a:t>未実施減算の単位数が変更になります。</a:t>
            </a:r>
          </a:p>
        </p:txBody>
      </p:sp>
    </p:spTree>
    <p:extLst>
      <p:ext uri="{BB962C8B-B14F-4D97-AF65-F5344CB8AC3E}">
        <p14:creationId xmlns:p14="http://schemas.microsoft.com/office/powerpoint/2010/main" val="3231236942"/>
      </p:ext>
    </p:extLst>
  </p:cSld>
  <p:clrMapOvr>
    <a:masterClrMapping/>
  </p:clrMapOvr>
  <mc:AlternateContent xmlns:mc="http://schemas.openxmlformats.org/markup-compatibility/2006" xmlns:p14="http://schemas.microsoft.com/office/powerpoint/2010/main">
    <mc:Choice Requires="p14">
      <p:transition p14:dur="0" advTm="4892"/>
    </mc:Choice>
    <mc:Fallback xmlns="">
      <p:transition advTm="48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6596270" cy="571344"/>
          </a:xfrm>
          <a:solidFill>
            <a:schemeClr val="accent1">
              <a:lumMod val="40000"/>
              <a:lumOff val="60000"/>
            </a:schemeClr>
          </a:solidFill>
        </p:spPr>
        <p:txBody>
          <a:bodyPr>
            <a:noAutofit/>
          </a:bodyPr>
          <a:lstStyle/>
          <a:p>
            <a:r>
              <a:rPr lang="ja-JP" altLang="en-US" sz="3600" b="1" dirty="0"/>
              <a:t>２身体拘束の適正化に関すること</a:t>
            </a:r>
            <a:endParaRPr kumimoji="1" lang="ja-JP" altLang="en-US" sz="3600" b="1" dirty="0"/>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11</a:t>
            </a:fld>
            <a:endParaRPr kumimoji="1" lang="ja-JP" altLang="en-US"/>
          </a:p>
        </p:txBody>
      </p:sp>
      <p:sp>
        <p:nvSpPr>
          <p:cNvPr id="3" name="正方形/長方形 2"/>
          <p:cNvSpPr/>
          <p:nvPr/>
        </p:nvSpPr>
        <p:spPr>
          <a:xfrm>
            <a:off x="838200" y="914402"/>
            <a:ext cx="10922000" cy="5198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②委員会について</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開催</a:t>
            </a:r>
            <a:r>
              <a:rPr lang="en-US" altLang="ja-JP" sz="2200" dirty="0">
                <a:solidFill>
                  <a:prstClr val="black"/>
                </a:solidFill>
              </a:rPr>
              <a:t>】</a:t>
            </a:r>
          </a:p>
          <a:p>
            <a:pPr>
              <a:lnSpc>
                <a:spcPct val="150000"/>
              </a:lnSpc>
            </a:pPr>
            <a:r>
              <a:rPr lang="ja-JP" altLang="en-US" sz="2200" dirty="0">
                <a:solidFill>
                  <a:prstClr val="black"/>
                </a:solidFill>
              </a:rPr>
              <a:t>・委員会は</a:t>
            </a:r>
            <a:r>
              <a:rPr lang="ja-JP" altLang="en-US" sz="2200" dirty="0">
                <a:solidFill>
                  <a:srgbClr val="FF0000"/>
                </a:solidFill>
              </a:rPr>
              <a:t>定期的に開催</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を残す。検討結果について</a:t>
            </a:r>
            <a:r>
              <a:rPr lang="ja-JP" altLang="en-US" sz="2200" dirty="0">
                <a:solidFill>
                  <a:srgbClr val="FF0000"/>
                </a:solidFill>
              </a:rPr>
              <a:t>従業者に周知徹底</a:t>
            </a:r>
            <a:r>
              <a:rPr lang="ja-JP" altLang="en-US" sz="2200" dirty="0">
                <a:solidFill>
                  <a:prstClr val="black"/>
                </a:solidFill>
              </a:rPr>
              <a:t>を図る。</a:t>
            </a:r>
            <a:endParaRPr lang="en-US" altLang="ja-JP" sz="2200" dirty="0">
              <a:solidFill>
                <a:prstClr val="black"/>
              </a:solidFill>
            </a:endParaRPr>
          </a:p>
          <a:p>
            <a:pPr>
              <a:lnSpc>
                <a:spcPct val="150000"/>
              </a:lnSpc>
            </a:pPr>
            <a:r>
              <a:rPr lang="ja-JP" altLang="en-US" sz="2200" dirty="0">
                <a:solidFill>
                  <a:prstClr val="black"/>
                </a:solidFill>
              </a:rPr>
              <a:t>・法人での設置が可能。</a:t>
            </a:r>
            <a:endParaRPr lang="en-US" altLang="ja-JP" sz="2200" dirty="0">
              <a:solidFill>
                <a:prstClr val="black"/>
              </a:solidFill>
            </a:endParaRPr>
          </a:p>
          <a:p>
            <a:pPr>
              <a:lnSpc>
                <a:spcPct val="150000"/>
              </a:lnSpc>
            </a:pPr>
            <a:r>
              <a:rPr lang="ja-JP" altLang="en-US" sz="2200" dirty="0">
                <a:solidFill>
                  <a:prstClr val="black"/>
                </a:solidFill>
              </a:rPr>
              <a:t>・身体拘束等の</a:t>
            </a:r>
            <a:r>
              <a:rPr lang="ja-JP" altLang="en-US" sz="2200" dirty="0">
                <a:solidFill>
                  <a:srgbClr val="FF0000"/>
                </a:solidFill>
              </a:rPr>
              <a:t>実施の有無に関わらず</a:t>
            </a:r>
            <a:r>
              <a:rPr lang="ja-JP" altLang="en-US" sz="2200" dirty="0">
                <a:solidFill>
                  <a:prstClr val="black"/>
                </a:solidFill>
              </a:rPr>
              <a:t>、設置・開催が必要。</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p:txBody>
      </p:sp>
      <p:sp>
        <p:nvSpPr>
          <p:cNvPr id="4" name="角丸四角形 3"/>
          <p:cNvSpPr/>
          <p:nvPr/>
        </p:nvSpPr>
        <p:spPr>
          <a:xfrm>
            <a:off x="1282700" y="4089400"/>
            <a:ext cx="9759674" cy="18542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虐待防止委員会と一体的に設置・開催することも可</a:t>
            </a:r>
            <a:endParaRPr kumimoji="1" lang="en-US" altLang="ja-JP" sz="2400" dirty="0">
              <a:solidFill>
                <a:schemeClr val="tx1"/>
              </a:solidFill>
            </a:endParaRPr>
          </a:p>
          <a:p>
            <a:r>
              <a:rPr lang="ja-JP" altLang="en-US" sz="2400" dirty="0">
                <a:solidFill>
                  <a:schemeClr val="tx1"/>
                </a:solidFill>
              </a:rPr>
              <a:t>ただし、両方の委員会を一体的に開催した場合は、</a:t>
            </a:r>
            <a:r>
              <a:rPr lang="ja-JP" altLang="en-US" sz="2400" dirty="0">
                <a:solidFill>
                  <a:srgbClr val="FF0000"/>
                </a:solidFill>
              </a:rPr>
              <a:t>両方の内容を記録</a:t>
            </a:r>
            <a:r>
              <a:rPr lang="ja-JP" altLang="en-US" sz="2400" dirty="0">
                <a:solidFill>
                  <a:schemeClr val="tx1"/>
                </a:solidFill>
              </a:rPr>
              <a:t>し、</a:t>
            </a:r>
            <a:endParaRPr lang="en-US" altLang="ja-JP" sz="2400" dirty="0">
              <a:solidFill>
                <a:schemeClr val="tx1"/>
              </a:solidFill>
            </a:endParaRPr>
          </a:p>
          <a:p>
            <a:r>
              <a:rPr lang="ja-JP" altLang="en-US" sz="2400" dirty="0">
                <a:solidFill>
                  <a:schemeClr val="tx1"/>
                </a:solidFill>
              </a:rPr>
              <a:t>客観的にわかるように残すこと</a:t>
            </a:r>
            <a:endParaRPr kumimoji="1" lang="ja-JP" altLang="en-US" sz="2400" dirty="0">
              <a:solidFill>
                <a:schemeClr val="tx1"/>
              </a:solidFill>
            </a:endParaRPr>
          </a:p>
        </p:txBody>
      </p:sp>
    </p:spTree>
    <p:extLst>
      <p:ext uri="{BB962C8B-B14F-4D97-AF65-F5344CB8AC3E}">
        <p14:creationId xmlns:p14="http://schemas.microsoft.com/office/powerpoint/2010/main" val="37111679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12</a:t>
            </a:fld>
            <a:endParaRPr kumimoji="1" lang="ja-JP" altLang="en-US"/>
          </a:p>
        </p:txBody>
      </p:sp>
      <p:sp>
        <p:nvSpPr>
          <p:cNvPr id="3" name="正方形/長方形 2"/>
          <p:cNvSpPr/>
          <p:nvPr/>
        </p:nvSpPr>
        <p:spPr>
          <a:xfrm>
            <a:off x="838200" y="914402"/>
            <a:ext cx="10947400" cy="5367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③指針の整備</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指針に盛り込む項目</a:t>
            </a:r>
            <a:r>
              <a:rPr lang="en-US" altLang="ja-JP" sz="2200" dirty="0">
                <a:solidFill>
                  <a:prstClr val="black"/>
                </a:solidFill>
              </a:rPr>
              <a:t>】</a:t>
            </a:r>
          </a:p>
          <a:p>
            <a:pPr>
              <a:lnSpc>
                <a:spcPct val="150000"/>
              </a:lnSpc>
            </a:pPr>
            <a:r>
              <a:rPr lang="ja-JP" altLang="en-US" sz="2200" dirty="0">
                <a:solidFill>
                  <a:prstClr val="black"/>
                </a:solidFill>
              </a:rPr>
              <a:t>（１）</a:t>
            </a:r>
            <a:r>
              <a:rPr lang="ja-JP" altLang="en-US" sz="2200" b="1" dirty="0">
                <a:solidFill>
                  <a:schemeClr val="tx1"/>
                </a:solidFill>
              </a:rPr>
              <a:t>事業所における身体拘束等の適正化に関する基本的な考え方</a:t>
            </a:r>
            <a:endParaRPr lang="en-US" altLang="ja-JP" sz="2200" b="1" dirty="0">
              <a:solidFill>
                <a:schemeClr val="tx1"/>
              </a:solidFill>
            </a:endParaRPr>
          </a:p>
          <a:p>
            <a:pPr>
              <a:lnSpc>
                <a:spcPct val="150000"/>
              </a:lnSpc>
            </a:pPr>
            <a:r>
              <a:rPr lang="ja-JP" altLang="en-US" sz="2200" dirty="0">
                <a:solidFill>
                  <a:prstClr val="black"/>
                </a:solidFill>
              </a:rPr>
              <a:t>　　　　・事業所としてどのような考えや姿勢で取組むか</a:t>
            </a:r>
            <a:endParaRPr lang="en-US" altLang="ja-JP" sz="2200" dirty="0">
              <a:solidFill>
                <a:prstClr val="black"/>
              </a:solidFill>
            </a:endParaRPr>
          </a:p>
          <a:p>
            <a:pPr>
              <a:lnSpc>
                <a:spcPct val="150000"/>
              </a:lnSpc>
            </a:pPr>
            <a:r>
              <a:rPr lang="ja-JP" altLang="en-US" sz="2200" dirty="0">
                <a:solidFill>
                  <a:prstClr val="black"/>
                </a:solidFill>
              </a:rPr>
              <a:t>　　　　・どのようなものが身体拘束に該当するか　など</a:t>
            </a:r>
          </a:p>
          <a:p>
            <a:pPr>
              <a:lnSpc>
                <a:spcPct val="150000"/>
              </a:lnSpc>
            </a:pPr>
            <a:r>
              <a:rPr lang="ja-JP" altLang="en-US" sz="2200" dirty="0">
                <a:solidFill>
                  <a:prstClr val="black"/>
                </a:solidFill>
              </a:rPr>
              <a:t>（２）</a:t>
            </a:r>
            <a:r>
              <a:rPr lang="ja-JP" altLang="en-US" sz="2200" b="1" dirty="0">
                <a:solidFill>
                  <a:prstClr val="black"/>
                </a:solidFill>
              </a:rPr>
              <a:t>身体拘束適正化検討委員会その他事業所内の組織に関する事項</a:t>
            </a:r>
            <a:endParaRPr lang="en-US" altLang="ja-JP" sz="2200" b="1" dirty="0">
              <a:solidFill>
                <a:prstClr val="black"/>
              </a:solidFill>
            </a:endParaRPr>
          </a:p>
          <a:p>
            <a:pPr>
              <a:lnSpc>
                <a:spcPct val="150000"/>
              </a:lnSpc>
            </a:pPr>
            <a:r>
              <a:rPr lang="ja-JP" altLang="en-US" sz="2200" dirty="0">
                <a:solidFill>
                  <a:prstClr val="black"/>
                </a:solidFill>
              </a:rPr>
              <a:t>　　　　・委員会の役割や、委員会でどのようなことを検討するのか</a:t>
            </a:r>
            <a:endParaRPr lang="en-US" altLang="ja-JP" sz="2200" dirty="0">
              <a:solidFill>
                <a:prstClr val="black"/>
              </a:solidFill>
            </a:endParaRPr>
          </a:p>
          <a:p>
            <a:pPr>
              <a:lnSpc>
                <a:spcPct val="150000"/>
              </a:lnSpc>
            </a:pPr>
            <a:r>
              <a:rPr lang="ja-JP" altLang="en-US" sz="2200" dirty="0">
                <a:solidFill>
                  <a:prstClr val="black"/>
                </a:solidFill>
              </a:rPr>
              <a:t>　　　　・委員会の構成員・開催頻度　など</a:t>
            </a:r>
          </a:p>
          <a:p>
            <a:pPr>
              <a:lnSpc>
                <a:spcPct val="150000"/>
              </a:lnSpc>
            </a:pPr>
            <a:r>
              <a:rPr lang="ja-JP" altLang="en-US" sz="2200" dirty="0">
                <a:solidFill>
                  <a:prstClr val="black"/>
                </a:solidFill>
              </a:rPr>
              <a:t>（３）</a:t>
            </a:r>
            <a:r>
              <a:rPr lang="ja-JP" altLang="en-US" sz="2200" b="1" dirty="0">
                <a:solidFill>
                  <a:schemeClr val="tx1"/>
                </a:solidFill>
              </a:rPr>
              <a:t>身体拘束等の適正化のための職員研修に関する基本方針</a:t>
            </a:r>
            <a:endParaRPr lang="en-US" altLang="ja-JP" sz="2200" b="1" dirty="0">
              <a:solidFill>
                <a:schemeClr val="tx1"/>
              </a:solidFill>
            </a:endParaRPr>
          </a:p>
          <a:p>
            <a:pPr>
              <a:lnSpc>
                <a:spcPct val="150000"/>
              </a:lnSpc>
            </a:pPr>
            <a:r>
              <a:rPr lang="ja-JP" altLang="en-US" sz="2200" dirty="0">
                <a:solidFill>
                  <a:prstClr val="black"/>
                </a:solidFill>
              </a:rPr>
              <a:t>　　　　・研修の目的や研修の時期・開催頻度</a:t>
            </a:r>
            <a:endParaRPr lang="en-US" altLang="ja-JP" sz="2200" dirty="0">
              <a:solidFill>
                <a:prstClr val="black"/>
              </a:solidFill>
            </a:endParaRPr>
          </a:p>
          <a:p>
            <a:pPr>
              <a:lnSpc>
                <a:spcPct val="150000"/>
              </a:lnSpc>
            </a:pPr>
            <a:r>
              <a:rPr lang="ja-JP" altLang="en-US" sz="2200" dirty="0">
                <a:solidFill>
                  <a:prstClr val="black"/>
                </a:solidFill>
              </a:rPr>
              <a:t>　　　　・記録</a:t>
            </a:r>
          </a:p>
        </p:txBody>
      </p:sp>
      <p:sp>
        <p:nvSpPr>
          <p:cNvPr id="6"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Tree>
    <p:extLst>
      <p:ext uri="{BB962C8B-B14F-4D97-AF65-F5344CB8AC3E}">
        <p14:creationId xmlns:p14="http://schemas.microsoft.com/office/powerpoint/2010/main" val="795463255"/>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13</a:t>
            </a:fld>
            <a:endParaRPr kumimoji="1" lang="ja-JP" altLang="en-US"/>
          </a:p>
        </p:txBody>
      </p:sp>
      <p:sp>
        <p:nvSpPr>
          <p:cNvPr id="3" name="正方形/長方形 2"/>
          <p:cNvSpPr/>
          <p:nvPr/>
        </p:nvSpPr>
        <p:spPr>
          <a:xfrm>
            <a:off x="838200" y="914402"/>
            <a:ext cx="10947400" cy="5377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③指針の整備</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指針に盛り込む項目</a:t>
            </a:r>
            <a:r>
              <a:rPr lang="en-US" altLang="ja-JP" sz="2200" dirty="0">
                <a:solidFill>
                  <a:prstClr val="black"/>
                </a:solidFill>
              </a:rPr>
              <a:t>】</a:t>
            </a:r>
          </a:p>
          <a:p>
            <a:pPr>
              <a:lnSpc>
                <a:spcPct val="150000"/>
              </a:lnSpc>
            </a:pPr>
            <a:r>
              <a:rPr lang="ja-JP" altLang="en-US" sz="2200" dirty="0">
                <a:solidFill>
                  <a:prstClr val="black"/>
                </a:solidFill>
              </a:rPr>
              <a:t>（４）</a:t>
            </a:r>
            <a:r>
              <a:rPr lang="ja-JP" altLang="en-US" sz="2200" b="1" dirty="0">
                <a:solidFill>
                  <a:prstClr val="black"/>
                </a:solidFill>
              </a:rPr>
              <a:t>事業所内で発生した身体拘束等の報告方法等の方策に関する基本方針</a:t>
            </a:r>
            <a:endParaRPr lang="en-US" altLang="ja-JP" sz="2200" b="1" dirty="0">
              <a:solidFill>
                <a:prstClr val="black"/>
              </a:solidFill>
            </a:endParaRPr>
          </a:p>
          <a:p>
            <a:pPr>
              <a:lnSpc>
                <a:spcPct val="150000"/>
              </a:lnSpc>
            </a:pPr>
            <a:r>
              <a:rPr lang="ja-JP" altLang="en-US" sz="2200" dirty="0">
                <a:solidFill>
                  <a:prstClr val="black"/>
                </a:solidFill>
              </a:rPr>
              <a:t>　　　　・誰に報告するのか</a:t>
            </a:r>
            <a:endParaRPr lang="en-US" altLang="ja-JP" sz="2200" dirty="0">
              <a:solidFill>
                <a:prstClr val="black"/>
              </a:solidFill>
            </a:endParaRPr>
          </a:p>
          <a:p>
            <a:pPr>
              <a:lnSpc>
                <a:spcPct val="150000"/>
              </a:lnSpc>
            </a:pPr>
            <a:r>
              <a:rPr lang="ja-JP" altLang="en-US" sz="2200" dirty="0">
                <a:solidFill>
                  <a:prstClr val="black"/>
                </a:solidFill>
              </a:rPr>
              <a:t>　　　　・どのように報告するのか（報告するための様式があるか）　など</a:t>
            </a:r>
          </a:p>
          <a:p>
            <a:pPr>
              <a:lnSpc>
                <a:spcPct val="150000"/>
              </a:lnSpc>
            </a:pPr>
            <a:r>
              <a:rPr lang="ja-JP" altLang="en-US" sz="2200" dirty="0">
                <a:solidFill>
                  <a:prstClr val="black"/>
                </a:solidFill>
              </a:rPr>
              <a:t>（５）</a:t>
            </a:r>
            <a:r>
              <a:rPr lang="ja-JP" altLang="en-US" sz="2200" b="1" dirty="0">
                <a:solidFill>
                  <a:prstClr val="black"/>
                </a:solidFill>
              </a:rPr>
              <a:t>身体拘束等発生時の対応に関する基本方針</a:t>
            </a:r>
            <a:endParaRPr lang="en-US" altLang="ja-JP" sz="2200" b="1" dirty="0">
              <a:solidFill>
                <a:prstClr val="black"/>
              </a:solidFill>
            </a:endParaRPr>
          </a:p>
          <a:p>
            <a:pPr>
              <a:lnSpc>
                <a:spcPct val="150000"/>
              </a:lnSpc>
            </a:pPr>
            <a:r>
              <a:rPr lang="ja-JP" altLang="en-US" sz="2200" dirty="0">
                <a:solidFill>
                  <a:prstClr val="black"/>
                </a:solidFill>
              </a:rPr>
              <a:t>　　　　・やむを得ず行う場合とは、どのような場合か</a:t>
            </a:r>
            <a:endParaRPr lang="en-US" altLang="ja-JP" sz="2200" dirty="0">
              <a:solidFill>
                <a:prstClr val="black"/>
              </a:solidFill>
            </a:endParaRPr>
          </a:p>
          <a:p>
            <a:pPr>
              <a:lnSpc>
                <a:spcPct val="150000"/>
              </a:lnSpc>
            </a:pPr>
            <a:r>
              <a:rPr lang="ja-JP" altLang="en-US" sz="2200" dirty="0">
                <a:solidFill>
                  <a:prstClr val="black"/>
                </a:solidFill>
              </a:rPr>
              <a:t>　　　　・どのような手順や手続きをとるか</a:t>
            </a:r>
            <a:endParaRPr lang="en-US" altLang="ja-JP" sz="2200" dirty="0">
              <a:solidFill>
                <a:prstClr val="black"/>
              </a:solidFill>
            </a:endParaRPr>
          </a:p>
          <a:p>
            <a:pPr>
              <a:lnSpc>
                <a:spcPct val="150000"/>
              </a:lnSpc>
            </a:pPr>
            <a:r>
              <a:rPr lang="ja-JP" altLang="en-US" sz="2200" dirty="0">
                <a:solidFill>
                  <a:prstClr val="black"/>
                </a:solidFill>
              </a:rPr>
              <a:t>　　　　・個別支援計画の記載や利用者・家族への説明と同意</a:t>
            </a:r>
            <a:endParaRPr lang="en-US" altLang="ja-JP" sz="2200" dirty="0">
              <a:solidFill>
                <a:prstClr val="black"/>
              </a:solidFill>
            </a:endParaRPr>
          </a:p>
          <a:p>
            <a:pPr>
              <a:lnSpc>
                <a:spcPct val="150000"/>
              </a:lnSpc>
            </a:pPr>
            <a:r>
              <a:rPr lang="ja-JP" altLang="en-US" sz="2200" dirty="0">
                <a:solidFill>
                  <a:prstClr val="black"/>
                </a:solidFill>
              </a:rPr>
              <a:t>　　　　・拘束解除について</a:t>
            </a:r>
            <a:endParaRPr lang="en-US" altLang="ja-JP" sz="2200" dirty="0">
              <a:solidFill>
                <a:prstClr val="black"/>
              </a:solidFill>
            </a:endParaRPr>
          </a:p>
          <a:p>
            <a:pPr>
              <a:lnSpc>
                <a:spcPct val="150000"/>
              </a:lnSpc>
            </a:pPr>
            <a:r>
              <a:rPr lang="ja-JP" altLang="en-US" sz="2200" dirty="0">
                <a:solidFill>
                  <a:prstClr val="black"/>
                </a:solidFill>
              </a:rPr>
              <a:t>　　　　・記録の項目　　など</a:t>
            </a:r>
          </a:p>
        </p:txBody>
      </p:sp>
      <p:sp>
        <p:nvSpPr>
          <p:cNvPr id="7"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Tree>
    <p:extLst>
      <p:ext uri="{BB962C8B-B14F-4D97-AF65-F5344CB8AC3E}">
        <p14:creationId xmlns:p14="http://schemas.microsoft.com/office/powerpoint/2010/main" val="196718622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14</a:t>
            </a:fld>
            <a:endParaRPr kumimoji="1" lang="ja-JP" altLang="en-US"/>
          </a:p>
        </p:txBody>
      </p:sp>
      <p:sp>
        <p:nvSpPr>
          <p:cNvPr id="3" name="正方形/長方形 2"/>
          <p:cNvSpPr/>
          <p:nvPr/>
        </p:nvSpPr>
        <p:spPr>
          <a:xfrm>
            <a:off x="838200" y="914402"/>
            <a:ext cx="10947400" cy="5257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③指針の整備</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指針に盛り込む項目</a:t>
            </a:r>
            <a:r>
              <a:rPr lang="en-US" altLang="ja-JP" sz="2200" dirty="0">
                <a:solidFill>
                  <a:prstClr val="black"/>
                </a:solidFill>
              </a:rPr>
              <a:t>】</a:t>
            </a:r>
          </a:p>
          <a:p>
            <a:pPr>
              <a:lnSpc>
                <a:spcPct val="150000"/>
              </a:lnSpc>
            </a:pPr>
            <a:r>
              <a:rPr lang="ja-JP" altLang="en-US" sz="2200" dirty="0">
                <a:solidFill>
                  <a:prstClr val="black"/>
                </a:solidFill>
              </a:rPr>
              <a:t>（６）</a:t>
            </a:r>
            <a:r>
              <a:rPr lang="ja-JP" altLang="en-US" sz="2200" b="1" dirty="0">
                <a:solidFill>
                  <a:prstClr val="black"/>
                </a:solidFill>
              </a:rPr>
              <a:t>利用者等</a:t>
            </a:r>
            <a:r>
              <a:rPr lang="en-US" altLang="ja-JP" sz="2200" b="1" dirty="0">
                <a:solidFill>
                  <a:prstClr val="black"/>
                </a:solidFill>
              </a:rPr>
              <a:t>(</a:t>
            </a:r>
            <a:r>
              <a:rPr lang="ja-JP" altLang="en-US" sz="2200" b="1" dirty="0">
                <a:solidFill>
                  <a:prstClr val="black"/>
                </a:solidFill>
              </a:rPr>
              <a:t>障害児またはその家族等）に対する当該指針の閲覧に関する基本方針</a:t>
            </a:r>
            <a:endParaRPr lang="en-US" altLang="ja-JP" sz="2200" b="1" dirty="0">
              <a:solidFill>
                <a:prstClr val="black"/>
              </a:solidFill>
            </a:endParaRPr>
          </a:p>
          <a:p>
            <a:pPr>
              <a:lnSpc>
                <a:spcPct val="150000"/>
              </a:lnSpc>
            </a:pPr>
            <a:r>
              <a:rPr lang="ja-JP" altLang="en-US" sz="2200" dirty="0">
                <a:solidFill>
                  <a:prstClr val="black"/>
                </a:solidFill>
              </a:rPr>
              <a:t>　　　　・どのような方法で閲覧できるのか　など</a:t>
            </a:r>
          </a:p>
          <a:p>
            <a:pPr>
              <a:lnSpc>
                <a:spcPct val="150000"/>
              </a:lnSpc>
            </a:pPr>
            <a:r>
              <a:rPr lang="ja-JP" altLang="en-US" sz="2200" dirty="0">
                <a:solidFill>
                  <a:prstClr val="black"/>
                </a:solidFill>
              </a:rPr>
              <a:t>（７）</a:t>
            </a:r>
            <a:r>
              <a:rPr lang="ja-JP" altLang="en-US" sz="2200" b="1" dirty="0">
                <a:solidFill>
                  <a:prstClr val="black"/>
                </a:solidFill>
              </a:rPr>
              <a:t>その他身体拘束等の適正化の推進のために必要な基本方針</a:t>
            </a:r>
            <a:endParaRPr lang="en-US" altLang="ja-JP" sz="2200" b="1" dirty="0">
              <a:solidFill>
                <a:prstClr val="black"/>
              </a:solidFill>
            </a:endParaRPr>
          </a:p>
          <a:p>
            <a:pPr>
              <a:lnSpc>
                <a:spcPct val="150000"/>
              </a:lnSpc>
            </a:pPr>
            <a:r>
              <a:rPr lang="ja-JP" altLang="en-US" sz="2200" dirty="0">
                <a:solidFill>
                  <a:prstClr val="black"/>
                </a:solidFill>
              </a:rPr>
              <a:t>　　　　・身体拘束を行わないために、事業所（法人）全体でどのような取組みを</a:t>
            </a:r>
            <a:endParaRPr lang="en-US" altLang="ja-JP" sz="2200" dirty="0">
              <a:solidFill>
                <a:prstClr val="black"/>
              </a:solidFill>
            </a:endParaRPr>
          </a:p>
          <a:p>
            <a:pPr>
              <a:lnSpc>
                <a:spcPct val="150000"/>
              </a:lnSpc>
            </a:pPr>
            <a:r>
              <a:rPr lang="ja-JP" altLang="en-US" sz="2200" dirty="0">
                <a:solidFill>
                  <a:prstClr val="black"/>
                </a:solidFill>
              </a:rPr>
              <a:t>　　　　行っていくか　など</a:t>
            </a:r>
            <a:endParaRPr lang="en-US" altLang="ja-JP" sz="2200" dirty="0">
              <a:solidFill>
                <a:prstClr val="black"/>
              </a:solidFill>
            </a:endParaRPr>
          </a:p>
          <a:p>
            <a:pPr>
              <a:lnSpc>
                <a:spcPct val="150000"/>
              </a:lnSpc>
            </a:pPr>
            <a:endParaRPr lang="ja-JP" altLang="en-US" sz="2200" dirty="0">
              <a:solidFill>
                <a:prstClr val="black"/>
              </a:solidFill>
            </a:endParaRPr>
          </a:p>
        </p:txBody>
      </p:sp>
      <p:sp>
        <p:nvSpPr>
          <p:cNvPr id="7"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Tree>
    <p:extLst>
      <p:ext uri="{BB962C8B-B14F-4D97-AF65-F5344CB8AC3E}">
        <p14:creationId xmlns:p14="http://schemas.microsoft.com/office/powerpoint/2010/main" val="254951835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15</a:t>
            </a:fld>
            <a:endParaRPr kumimoji="1" lang="ja-JP" altLang="en-US"/>
          </a:p>
        </p:txBody>
      </p:sp>
      <p:sp>
        <p:nvSpPr>
          <p:cNvPr id="3" name="正方形/長方形 2"/>
          <p:cNvSpPr/>
          <p:nvPr/>
        </p:nvSpPr>
        <p:spPr>
          <a:xfrm>
            <a:off x="838200" y="914402"/>
            <a:ext cx="10947400" cy="518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④研修について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p:txBody>
      </p:sp>
      <p:sp>
        <p:nvSpPr>
          <p:cNvPr id="5" name="角丸四角形 4"/>
          <p:cNvSpPr/>
          <p:nvPr/>
        </p:nvSpPr>
        <p:spPr>
          <a:xfrm>
            <a:off x="1295400" y="3416300"/>
            <a:ext cx="10033000" cy="18542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虐待防止研修と一体的に</a:t>
            </a:r>
            <a:r>
              <a:rPr lang="ja-JP" altLang="en-US" sz="2400" dirty="0">
                <a:solidFill>
                  <a:schemeClr val="tx1"/>
                </a:solidFill>
              </a:rPr>
              <a:t>実施</a:t>
            </a:r>
            <a:r>
              <a:rPr kumimoji="1" lang="ja-JP" altLang="en-US" sz="2400" dirty="0">
                <a:solidFill>
                  <a:schemeClr val="tx1"/>
                </a:solidFill>
              </a:rPr>
              <a:t>することも可</a:t>
            </a:r>
            <a:endParaRPr kumimoji="1" lang="en-US" altLang="ja-JP" sz="2400" dirty="0">
              <a:solidFill>
                <a:schemeClr val="tx1"/>
              </a:solidFill>
            </a:endParaRPr>
          </a:p>
          <a:p>
            <a:r>
              <a:rPr lang="ja-JP" altLang="en-US" sz="2400" dirty="0">
                <a:solidFill>
                  <a:schemeClr val="tx1"/>
                </a:solidFill>
              </a:rPr>
              <a:t>ただし、虐待防止研修と一体的に実施した場合は、</a:t>
            </a:r>
            <a:r>
              <a:rPr lang="ja-JP" altLang="en-US" sz="2400" dirty="0">
                <a:solidFill>
                  <a:srgbClr val="FF0000"/>
                </a:solidFill>
              </a:rPr>
              <a:t>虐待防止の内容だけでなく、身体拘束等の適正化研修の内容も記録</a:t>
            </a:r>
            <a:r>
              <a:rPr lang="ja-JP" altLang="en-US" sz="2400" dirty="0">
                <a:solidFill>
                  <a:schemeClr val="tx1"/>
                </a:solidFill>
              </a:rPr>
              <a:t>し、客観的にわかるように残すこと</a:t>
            </a:r>
            <a:endParaRPr kumimoji="1" lang="ja-JP" altLang="en-US" sz="2400" dirty="0">
              <a:solidFill>
                <a:schemeClr val="tx1"/>
              </a:solidFill>
            </a:endParaRPr>
          </a:p>
        </p:txBody>
      </p:sp>
      <p:sp>
        <p:nvSpPr>
          <p:cNvPr id="8" name="タイトル 1"/>
          <p:cNvSpPr txBox="1">
            <a:spLocks/>
          </p:cNvSpPr>
          <p:nvPr/>
        </p:nvSpPr>
        <p:spPr>
          <a:xfrm>
            <a:off x="838200" y="286603"/>
            <a:ext cx="6596270" cy="571344"/>
          </a:xfrm>
          <a:prstGeom prst="rect">
            <a:avLst/>
          </a:prstGeom>
          <a:solidFill>
            <a:schemeClr val="accent1">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２身体拘束の適正化に関すること</a:t>
            </a:r>
          </a:p>
        </p:txBody>
      </p:sp>
    </p:spTree>
    <p:extLst>
      <p:ext uri="{BB962C8B-B14F-4D97-AF65-F5344CB8AC3E}">
        <p14:creationId xmlns:p14="http://schemas.microsoft.com/office/powerpoint/2010/main" val="886299450"/>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43057"/>
            <a:ext cx="6695661" cy="571344"/>
          </a:xfrm>
          <a:solidFill>
            <a:schemeClr val="accent6">
              <a:lumMod val="20000"/>
              <a:lumOff val="80000"/>
            </a:schemeClr>
          </a:solidFill>
        </p:spPr>
        <p:txBody>
          <a:bodyPr>
            <a:noAutofit/>
          </a:bodyPr>
          <a:lstStyle/>
          <a:p>
            <a:r>
              <a:rPr lang="ja-JP" altLang="en-US" sz="3600" b="1" dirty="0"/>
              <a:t>３感染症対策の強化</a:t>
            </a:r>
            <a:r>
              <a:rPr kumimoji="1" lang="ja-JP" altLang="en-US" sz="3600" b="1" dirty="0"/>
              <a:t>に関すること</a:t>
            </a:r>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16</a:t>
            </a:fld>
            <a:endParaRPr kumimoji="1" lang="ja-JP" altLang="en-US"/>
          </a:p>
        </p:txBody>
      </p:sp>
      <p:sp>
        <p:nvSpPr>
          <p:cNvPr id="3" name="正方形/長方形 2"/>
          <p:cNvSpPr/>
          <p:nvPr/>
        </p:nvSpPr>
        <p:spPr>
          <a:xfrm>
            <a:off x="838200" y="914402"/>
            <a:ext cx="10947400" cy="534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①委員会について</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開催</a:t>
            </a:r>
            <a:r>
              <a:rPr lang="en-US" altLang="ja-JP" sz="2200" dirty="0">
                <a:solidFill>
                  <a:prstClr val="black"/>
                </a:solidFill>
              </a:rPr>
              <a:t>】</a:t>
            </a:r>
          </a:p>
          <a:p>
            <a:pPr>
              <a:lnSpc>
                <a:spcPct val="150000"/>
              </a:lnSpc>
            </a:pPr>
            <a:r>
              <a:rPr lang="ja-JP" altLang="en-US" sz="2200" dirty="0">
                <a:solidFill>
                  <a:prstClr val="black"/>
                </a:solidFill>
              </a:rPr>
              <a:t>・委員会は</a:t>
            </a:r>
            <a:r>
              <a:rPr lang="ja-JP" altLang="en-US" sz="2200" dirty="0">
                <a:solidFill>
                  <a:srgbClr val="FF0000"/>
                </a:solidFill>
              </a:rPr>
              <a:t>定期的に開催</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を残す。検討結果について</a:t>
            </a:r>
            <a:r>
              <a:rPr lang="ja-JP" altLang="en-US" sz="2200" dirty="0">
                <a:solidFill>
                  <a:srgbClr val="FF0000"/>
                </a:solidFill>
              </a:rPr>
              <a:t>従業者に周知徹底</a:t>
            </a:r>
            <a:r>
              <a:rPr lang="ja-JP" altLang="en-US" sz="2200" dirty="0">
                <a:solidFill>
                  <a:prstClr val="black"/>
                </a:solidFill>
              </a:rPr>
              <a:t>を図る。</a:t>
            </a:r>
            <a:endParaRPr lang="en-US" altLang="ja-JP" sz="2200" dirty="0">
              <a:solidFill>
                <a:prstClr val="black"/>
              </a:solidFill>
            </a:endParaRPr>
          </a:p>
          <a:p>
            <a:pPr>
              <a:lnSpc>
                <a:spcPct val="150000"/>
              </a:lnSpc>
            </a:pPr>
            <a:r>
              <a:rPr lang="ja-JP" altLang="en-US" sz="2200" dirty="0">
                <a:solidFill>
                  <a:prstClr val="black"/>
                </a:solidFill>
              </a:rPr>
              <a:t>・専任の感染対策を担当する者（感染対策担当者）を決めておく。感染対策担当者は看護師であることが望ましい。</a:t>
            </a:r>
            <a:endParaRPr lang="en-US" altLang="ja-JP" sz="2200" dirty="0">
              <a:solidFill>
                <a:prstClr val="black"/>
              </a:solidFill>
            </a:endParaRPr>
          </a:p>
          <a:p>
            <a:pPr>
              <a:lnSpc>
                <a:spcPct val="150000"/>
              </a:lnSpc>
            </a:pPr>
            <a:r>
              <a:rPr lang="ja-JP" altLang="en-US" sz="2200" dirty="0">
                <a:solidFill>
                  <a:prstClr val="black"/>
                </a:solidFill>
              </a:rPr>
              <a:t>②指針の整備</a:t>
            </a:r>
            <a:endParaRPr lang="en-US" altLang="ja-JP" sz="2200" dirty="0">
              <a:solidFill>
                <a:prstClr val="black"/>
              </a:solidFill>
            </a:endParaRPr>
          </a:p>
          <a:p>
            <a:pPr>
              <a:lnSpc>
                <a:spcPct val="150000"/>
              </a:lnSpc>
            </a:pPr>
            <a:r>
              <a:rPr lang="ja-JP" altLang="en-US" sz="2200" dirty="0">
                <a:solidFill>
                  <a:prstClr val="black"/>
                </a:solidFill>
              </a:rPr>
              <a:t>③研修について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a:p>
            <a:pPr>
              <a:lnSpc>
                <a:spcPct val="150000"/>
              </a:lnSpc>
            </a:pPr>
            <a:r>
              <a:rPr lang="ja-JP" altLang="en-US" sz="2200" dirty="0">
                <a:solidFill>
                  <a:prstClr val="black"/>
                </a:solidFill>
              </a:rPr>
              <a:t>④訓練（シミュレーション）について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p:txBody>
      </p:sp>
    </p:spTree>
    <p:extLst>
      <p:ext uri="{BB962C8B-B14F-4D97-AF65-F5344CB8AC3E}">
        <p14:creationId xmlns:p14="http://schemas.microsoft.com/office/powerpoint/2010/main" val="423862746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10655300" cy="571344"/>
          </a:xfrm>
          <a:solidFill>
            <a:schemeClr val="accent4">
              <a:lumMod val="20000"/>
              <a:lumOff val="80000"/>
            </a:schemeClr>
          </a:solidFill>
        </p:spPr>
        <p:txBody>
          <a:bodyPr>
            <a:normAutofit fontScale="90000"/>
          </a:bodyPr>
          <a:lstStyle/>
          <a:p>
            <a:r>
              <a:rPr lang="ja-JP" altLang="en-US" sz="3600" b="1" dirty="0"/>
              <a:t>４感染症・非常災害発生時の業務継続に向けた取組の強化</a:t>
            </a:r>
            <a:endParaRPr kumimoji="1" lang="ja-JP" altLang="en-US" sz="3600" b="1" dirty="0"/>
          </a:p>
        </p:txBody>
      </p:sp>
      <p:sp>
        <p:nvSpPr>
          <p:cNvPr id="12" name="スライド番号プレースホルダー 11"/>
          <p:cNvSpPr>
            <a:spLocks noGrp="1"/>
          </p:cNvSpPr>
          <p:nvPr>
            <p:ph type="sldNum" sz="quarter" idx="12"/>
          </p:nvPr>
        </p:nvSpPr>
        <p:spPr/>
        <p:txBody>
          <a:bodyPr/>
          <a:lstStyle/>
          <a:p>
            <a:fld id="{BD6F1CBD-B437-47E4-8EA4-6A9B6D02C591}" type="slidenum">
              <a:rPr kumimoji="1" lang="ja-JP" altLang="en-US" smtClean="0"/>
              <a:t>17</a:t>
            </a:fld>
            <a:endParaRPr kumimoji="1" lang="ja-JP" altLang="en-US"/>
          </a:p>
        </p:txBody>
      </p:sp>
      <p:sp>
        <p:nvSpPr>
          <p:cNvPr id="3" name="正方形/長方形 2"/>
          <p:cNvSpPr/>
          <p:nvPr/>
        </p:nvSpPr>
        <p:spPr>
          <a:xfrm>
            <a:off x="838200" y="1019179"/>
            <a:ext cx="10947400" cy="526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①業務継続計画（</a:t>
            </a:r>
            <a:r>
              <a:rPr lang="en-US" altLang="ja-JP" sz="2200" dirty="0">
                <a:solidFill>
                  <a:prstClr val="black"/>
                </a:solidFill>
              </a:rPr>
              <a:t>BCP</a:t>
            </a:r>
            <a:r>
              <a:rPr lang="ja-JP" altLang="en-US" sz="2200" dirty="0">
                <a:solidFill>
                  <a:prstClr val="black"/>
                </a:solidFill>
              </a:rPr>
              <a:t>）の策定</a:t>
            </a:r>
            <a:endParaRPr lang="en-US" altLang="ja-JP" sz="2200" dirty="0">
              <a:solidFill>
                <a:prstClr val="black"/>
              </a:solidFill>
            </a:endParaRPr>
          </a:p>
          <a:p>
            <a:pPr>
              <a:lnSpc>
                <a:spcPct val="150000"/>
              </a:lnSpc>
            </a:pPr>
            <a:r>
              <a:rPr lang="ja-JP" altLang="en-US" sz="2200" dirty="0">
                <a:solidFill>
                  <a:prstClr val="black"/>
                </a:solidFill>
              </a:rPr>
              <a:t>・以下の項目を記載すること。</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r>
              <a:rPr lang="ja-JP" altLang="en-US" sz="2200" dirty="0">
                <a:solidFill>
                  <a:prstClr val="black"/>
                </a:solidFill>
              </a:rPr>
              <a:t>・感染症及び災害の業務継続計画を一体的に作成することは可</a:t>
            </a:r>
            <a:endParaRPr lang="en-US" altLang="ja-JP" sz="2200"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1617384769"/>
              </p:ext>
            </p:extLst>
          </p:nvPr>
        </p:nvGraphicFramePr>
        <p:xfrm>
          <a:off x="1289558" y="2084186"/>
          <a:ext cx="10203942" cy="3510021"/>
        </p:xfrm>
        <a:graphic>
          <a:graphicData uri="http://schemas.openxmlformats.org/drawingml/2006/table">
            <a:tbl>
              <a:tblPr firstRow="1" bandRow="1">
                <a:tableStyleId>{1E171933-4619-4E11-9A3F-F7608DF75F80}</a:tableStyleId>
              </a:tblPr>
              <a:tblGrid>
                <a:gridCol w="5101971">
                  <a:extLst>
                    <a:ext uri="{9D8B030D-6E8A-4147-A177-3AD203B41FA5}">
                      <a16:colId xmlns:a16="http://schemas.microsoft.com/office/drawing/2014/main" val="2771578024"/>
                    </a:ext>
                  </a:extLst>
                </a:gridCol>
                <a:gridCol w="5101971">
                  <a:extLst>
                    <a:ext uri="{9D8B030D-6E8A-4147-A177-3AD203B41FA5}">
                      <a16:colId xmlns:a16="http://schemas.microsoft.com/office/drawing/2014/main" val="1603270824"/>
                    </a:ext>
                  </a:extLst>
                </a:gridCol>
              </a:tblGrid>
              <a:tr h="532853">
                <a:tc>
                  <a:txBody>
                    <a:bodyPr/>
                    <a:lstStyle/>
                    <a:p>
                      <a:pPr algn="ctr"/>
                      <a:r>
                        <a:rPr kumimoji="1" lang="ja-JP" altLang="en-US" sz="2000" dirty="0">
                          <a:solidFill>
                            <a:schemeClr val="tx1"/>
                          </a:solidFill>
                        </a:rPr>
                        <a:t>感染症に係る業務継続計画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solidFill>
                            <a:schemeClr val="tx1"/>
                          </a:solidFill>
                        </a:rPr>
                        <a:t>災害に係る業務継続計画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938231"/>
                  </a:ext>
                </a:extLst>
              </a:tr>
              <a:tr h="1079621">
                <a:tc>
                  <a:txBody>
                    <a:bodyPr/>
                    <a:lstStyle/>
                    <a:p>
                      <a:r>
                        <a:rPr kumimoji="1" lang="en-US" altLang="ja-JP" sz="2000" dirty="0"/>
                        <a:t>a</a:t>
                      </a:r>
                      <a:r>
                        <a:rPr kumimoji="1" lang="en-US" altLang="ja-JP" sz="2000" baseline="0" dirty="0"/>
                        <a:t> </a:t>
                      </a:r>
                      <a:r>
                        <a:rPr kumimoji="1" lang="ja-JP" altLang="en-US" sz="2000" dirty="0"/>
                        <a:t>平時からの備え（体制構築・整備、感染症防止に向けた取組の実施、備蓄品の確保等）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a</a:t>
                      </a:r>
                      <a:r>
                        <a:rPr kumimoji="1" lang="en-US" altLang="ja-JP" sz="2000" baseline="0" dirty="0"/>
                        <a:t> </a:t>
                      </a:r>
                      <a:r>
                        <a:rPr kumimoji="1" lang="ja-JP" altLang="en-US" sz="2000" baseline="0" dirty="0"/>
                        <a:t>平常時の対応</a:t>
                      </a:r>
                      <a:r>
                        <a:rPr kumimoji="1" lang="ja-JP" altLang="en-US" sz="2000" dirty="0"/>
                        <a:t>（建物・設備の安全対策、電気・水道等のライフラインが停止した場合の対策、必要品の備蓄等）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284823"/>
                  </a:ext>
                </a:extLst>
              </a:tr>
              <a:tr h="755734">
                <a:tc>
                  <a:txBody>
                    <a:bodyPr/>
                    <a:lstStyle/>
                    <a:p>
                      <a:r>
                        <a:rPr kumimoji="1" lang="en-US" altLang="ja-JP" sz="2000" dirty="0"/>
                        <a:t>b </a:t>
                      </a:r>
                      <a:r>
                        <a:rPr kumimoji="1" lang="ja-JP" altLang="en-US" sz="2000" dirty="0"/>
                        <a:t>初動対応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b </a:t>
                      </a:r>
                      <a:r>
                        <a:rPr kumimoji="1" lang="ja-JP" altLang="en-US" sz="2000" dirty="0"/>
                        <a:t>緊急時の対応（業務継続計画発動基準、対応体制等）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756353"/>
                  </a:ext>
                </a:extLst>
              </a:tr>
              <a:tr h="1141813">
                <a:tc>
                  <a:txBody>
                    <a:bodyPr/>
                    <a:lstStyle/>
                    <a:p>
                      <a:r>
                        <a:rPr kumimoji="1" lang="en-US" altLang="ja-JP" sz="2000" dirty="0"/>
                        <a:t>c</a:t>
                      </a:r>
                      <a:r>
                        <a:rPr kumimoji="1" lang="ja-JP" altLang="en-US" sz="2000" baseline="0" dirty="0"/>
                        <a:t> 感染拡大防止体制の確立（保健所との連携、濃厚接触者への対応、関係者との情報共有等）</a:t>
                      </a:r>
                      <a:endParaRPr kumimoji="1" lang="en-US" altLang="ja-JP"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c</a:t>
                      </a:r>
                      <a:r>
                        <a:rPr kumimoji="1" lang="ja-JP" altLang="en-US" sz="2000" baseline="0" dirty="0"/>
                        <a:t> 他施設及び地域との連携</a:t>
                      </a:r>
                      <a:endParaRPr kumimoji="1" lang="en-US" altLang="ja-JP"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148035"/>
                  </a:ext>
                </a:extLst>
              </a:tr>
            </a:tbl>
          </a:graphicData>
        </a:graphic>
      </p:graphicFrame>
    </p:spTree>
    <p:extLst>
      <p:ext uri="{BB962C8B-B14F-4D97-AF65-F5344CB8AC3E}">
        <p14:creationId xmlns:p14="http://schemas.microsoft.com/office/powerpoint/2010/main" val="49914153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10655300" cy="571344"/>
          </a:xfrm>
          <a:solidFill>
            <a:schemeClr val="accent4">
              <a:lumMod val="20000"/>
              <a:lumOff val="80000"/>
            </a:schemeClr>
          </a:solidFill>
        </p:spPr>
        <p:txBody>
          <a:bodyPr>
            <a:normAutofit fontScale="90000"/>
          </a:bodyPr>
          <a:lstStyle/>
          <a:p>
            <a:r>
              <a:rPr lang="ja-JP" altLang="en-US" sz="3600" b="1" dirty="0"/>
              <a:t>４感染症・非常災害発生時の業務継続に向けた取組の強化</a:t>
            </a:r>
            <a:endParaRPr kumimoji="1" lang="ja-JP" altLang="en-US" sz="3600" b="1" dirty="0"/>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18</a:t>
            </a:fld>
            <a:endParaRPr kumimoji="1" lang="ja-JP" altLang="en-US"/>
          </a:p>
        </p:txBody>
      </p:sp>
      <p:sp>
        <p:nvSpPr>
          <p:cNvPr id="3" name="正方形/長方形 2"/>
          <p:cNvSpPr/>
          <p:nvPr/>
        </p:nvSpPr>
        <p:spPr>
          <a:xfrm>
            <a:off x="1003300" y="1028701"/>
            <a:ext cx="109474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b="1" dirty="0">
                <a:solidFill>
                  <a:prstClr val="black"/>
                </a:solidFill>
              </a:rPr>
              <a:t>以下を参考にしてください。</a:t>
            </a:r>
            <a:endParaRPr lang="en-US" altLang="ja-JP" sz="2200" b="1" dirty="0">
              <a:solidFill>
                <a:prstClr val="black"/>
              </a:solidFill>
            </a:endParaRPr>
          </a:p>
          <a:p>
            <a:pPr>
              <a:lnSpc>
                <a:spcPct val="150000"/>
              </a:lnSpc>
            </a:pP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HP】</a:t>
            </a:r>
          </a:p>
          <a:p>
            <a:pPr>
              <a:lnSpc>
                <a:spcPct val="150000"/>
              </a:lnSpc>
            </a:pPr>
            <a:r>
              <a:rPr lang="ja-JP" altLang="en-US" sz="2200" dirty="0">
                <a:solidFill>
                  <a:prstClr val="black"/>
                </a:solidFill>
              </a:rPr>
              <a:t>○障害福祉サービス事業所等における自然災害発生時の業務継続ガイドライン等</a:t>
            </a:r>
          </a:p>
          <a:p>
            <a:pPr>
              <a:lnSpc>
                <a:spcPct val="150000"/>
              </a:lnSpc>
            </a:pPr>
            <a:r>
              <a:rPr lang="ja-JP" altLang="en-US" sz="2200" dirty="0">
                <a:solidFill>
                  <a:prstClr val="black"/>
                </a:solidFill>
              </a:rPr>
              <a:t>　　</a:t>
            </a:r>
            <a:r>
              <a:rPr lang="en-US" altLang="ja-JP" sz="2200" dirty="0">
                <a:solidFill>
                  <a:prstClr val="black"/>
                </a:solidFill>
                <a:hlinkClick r:id="rId2"/>
              </a:rPr>
              <a:t>https://www.mhlw.go.jp/stf/newpage_17517.html</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r>
              <a:rPr lang="ja-JP" altLang="en-US" sz="2200" dirty="0">
                <a:solidFill>
                  <a:prstClr val="black"/>
                </a:solidFill>
              </a:rPr>
              <a:t>○感染対策マニュアル・業務継続ガイドライン等</a:t>
            </a:r>
            <a:endParaRPr lang="en-US" altLang="ja-JP" sz="2200" dirty="0">
              <a:solidFill>
                <a:prstClr val="black"/>
              </a:solidFill>
            </a:endParaRPr>
          </a:p>
          <a:p>
            <a:pPr>
              <a:lnSpc>
                <a:spcPct val="150000"/>
              </a:lnSpc>
            </a:pPr>
            <a:r>
              <a:rPr lang="ja-JP" altLang="en-US" sz="2200" dirty="0">
                <a:solidFill>
                  <a:prstClr val="black"/>
                </a:solidFill>
              </a:rPr>
              <a:t>　　</a:t>
            </a:r>
            <a:r>
              <a:rPr lang="en-US" altLang="ja-JP" sz="2200" dirty="0">
                <a:solidFill>
                  <a:prstClr val="black"/>
                </a:solidFill>
                <a:hlinkClick r:id="rId3"/>
              </a:rPr>
              <a:t>https://www.mhlw.go.jp/stf/newpage_15758.html</a:t>
            </a:r>
            <a:endParaRPr lang="en-US" altLang="ja-JP" sz="2200" dirty="0">
              <a:solidFill>
                <a:prstClr val="black"/>
              </a:solidFill>
            </a:endParaRPr>
          </a:p>
          <a:p>
            <a:pPr>
              <a:lnSpc>
                <a:spcPct val="150000"/>
              </a:lnSpc>
            </a:pPr>
            <a:endParaRPr lang="en-US" altLang="ja-JP" sz="2200" dirty="0">
              <a:solidFill>
                <a:prstClr val="black"/>
              </a:solidFill>
            </a:endParaRPr>
          </a:p>
        </p:txBody>
      </p:sp>
    </p:spTree>
    <p:extLst>
      <p:ext uri="{BB962C8B-B14F-4D97-AF65-F5344CB8AC3E}">
        <p14:creationId xmlns:p14="http://schemas.microsoft.com/office/powerpoint/2010/main" val="1430157318"/>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10655300" cy="571344"/>
          </a:xfrm>
          <a:solidFill>
            <a:schemeClr val="accent4">
              <a:lumMod val="20000"/>
              <a:lumOff val="80000"/>
            </a:schemeClr>
          </a:solidFill>
        </p:spPr>
        <p:txBody>
          <a:bodyPr>
            <a:normAutofit fontScale="90000"/>
          </a:bodyPr>
          <a:lstStyle/>
          <a:p>
            <a:r>
              <a:rPr lang="ja-JP" altLang="en-US" sz="3600" b="1" dirty="0"/>
              <a:t>４感染症・非常災害発生時の業務継続に向けた取組の強化</a:t>
            </a:r>
            <a:endParaRPr kumimoji="1" lang="ja-JP" altLang="en-US" sz="3600" b="1" dirty="0"/>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19</a:t>
            </a:fld>
            <a:endParaRPr kumimoji="1" lang="ja-JP" altLang="en-US"/>
          </a:p>
        </p:txBody>
      </p:sp>
      <p:sp>
        <p:nvSpPr>
          <p:cNvPr id="3" name="正方形/長方形 2"/>
          <p:cNvSpPr/>
          <p:nvPr/>
        </p:nvSpPr>
        <p:spPr>
          <a:xfrm>
            <a:off x="838200" y="1039144"/>
            <a:ext cx="109474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latin typeface="+mn-ea"/>
              </a:rPr>
              <a:t>②研修について</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・業務継続計画の具体的内容を職員に共有すること。</a:t>
            </a:r>
          </a:p>
          <a:p>
            <a:pPr>
              <a:lnSpc>
                <a:spcPct val="150000"/>
              </a:lnSpc>
            </a:pPr>
            <a:r>
              <a:rPr lang="ja-JP" altLang="en-US" sz="2200" dirty="0">
                <a:solidFill>
                  <a:prstClr val="black"/>
                </a:solidFill>
                <a:latin typeface="+mn-ea"/>
              </a:rPr>
              <a:t>・</a:t>
            </a:r>
            <a:r>
              <a:rPr lang="ja-JP" altLang="en-US" sz="2200" dirty="0">
                <a:solidFill>
                  <a:srgbClr val="FF0000"/>
                </a:solidFill>
                <a:latin typeface="+mn-ea"/>
              </a:rPr>
              <a:t>定期的に実施</a:t>
            </a:r>
            <a:r>
              <a:rPr lang="ja-JP" altLang="en-US" sz="2200" dirty="0">
                <a:solidFill>
                  <a:prstClr val="black"/>
                </a:solidFill>
                <a:latin typeface="+mn-ea"/>
              </a:rPr>
              <a:t>し、</a:t>
            </a:r>
            <a:r>
              <a:rPr lang="ja-JP" altLang="en-US" sz="2200" dirty="0">
                <a:solidFill>
                  <a:srgbClr val="FF0000"/>
                </a:solidFill>
                <a:latin typeface="+mn-ea"/>
              </a:rPr>
              <a:t>記録</a:t>
            </a:r>
            <a:r>
              <a:rPr lang="ja-JP" altLang="en-US" sz="2200" dirty="0">
                <a:solidFill>
                  <a:prstClr val="black"/>
                </a:solidFill>
                <a:latin typeface="+mn-ea"/>
              </a:rPr>
              <a:t>を残す。すべての従業者が参加することが望ましい。</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③訓練（シミュレーション）について</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・事業所内の役割分担の確認や、感染症や災害の発生時に実践する支援の演習等を実施すること。</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a:t>
            </a:r>
            <a:r>
              <a:rPr lang="ja-JP" altLang="en-US" sz="2200" dirty="0">
                <a:solidFill>
                  <a:srgbClr val="FF0000"/>
                </a:solidFill>
                <a:latin typeface="+mn-ea"/>
              </a:rPr>
              <a:t>定期的に実施</a:t>
            </a:r>
            <a:r>
              <a:rPr lang="ja-JP" altLang="en-US" sz="2200" dirty="0">
                <a:solidFill>
                  <a:prstClr val="black"/>
                </a:solidFill>
                <a:latin typeface="+mn-ea"/>
              </a:rPr>
              <a:t>し、</a:t>
            </a:r>
            <a:r>
              <a:rPr lang="ja-JP" altLang="en-US" sz="2200" dirty="0">
                <a:solidFill>
                  <a:srgbClr val="FF0000"/>
                </a:solidFill>
                <a:latin typeface="+mn-ea"/>
              </a:rPr>
              <a:t>記録</a:t>
            </a:r>
            <a:r>
              <a:rPr lang="ja-JP" altLang="en-US" sz="2200" dirty="0">
                <a:solidFill>
                  <a:prstClr val="black"/>
                </a:solidFill>
                <a:latin typeface="+mn-ea"/>
              </a:rPr>
              <a:t>を残す。すべての従業者が参加することが望ましい。</a:t>
            </a:r>
            <a:endParaRPr lang="en-US" altLang="ja-JP" sz="2200" dirty="0">
              <a:solidFill>
                <a:prstClr val="black"/>
              </a:solidFill>
              <a:latin typeface="+mn-ea"/>
            </a:endParaRPr>
          </a:p>
          <a:p>
            <a:pPr>
              <a:lnSpc>
                <a:spcPct val="150000"/>
              </a:lnSpc>
            </a:pPr>
            <a:endParaRPr lang="en-US" altLang="ja-JP" sz="2200" dirty="0">
              <a:solidFill>
                <a:prstClr val="black"/>
              </a:solidFill>
              <a:latin typeface="+mn-ea"/>
            </a:endParaRPr>
          </a:p>
          <a:p>
            <a:pPr>
              <a:lnSpc>
                <a:spcPct val="150000"/>
              </a:lnSpc>
            </a:pPr>
            <a:endParaRPr lang="en-US" altLang="ja-JP" sz="2200" dirty="0">
              <a:solidFill>
                <a:prstClr val="black"/>
              </a:solidFill>
              <a:latin typeface="+mn-ea"/>
            </a:endParaRPr>
          </a:p>
          <a:p>
            <a:pPr>
              <a:lnSpc>
                <a:spcPct val="150000"/>
              </a:lnSpc>
            </a:pPr>
            <a:endParaRPr lang="en-US" altLang="ja-JP" sz="2200" dirty="0">
              <a:solidFill>
                <a:prstClr val="black"/>
              </a:solidFill>
            </a:endParaRPr>
          </a:p>
        </p:txBody>
      </p:sp>
      <p:sp>
        <p:nvSpPr>
          <p:cNvPr id="5" name="角丸四角形 4"/>
          <p:cNvSpPr/>
          <p:nvPr/>
        </p:nvSpPr>
        <p:spPr>
          <a:xfrm>
            <a:off x="1149350" y="4792662"/>
            <a:ext cx="10033000" cy="184968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感染症の業務継続計画に係る</a:t>
            </a:r>
            <a:r>
              <a:rPr lang="ja-JP" altLang="en-US" sz="2400" dirty="0">
                <a:solidFill>
                  <a:srgbClr val="FF0000"/>
                </a:solidFill>
                <a:latin typeface="+mn-ea"/>
              </a:rPr>
              <a:t>研修</a:t>
            </a:r>
            <a:r>
              <a:rPr lang="ja-JP" altLang="en-US" sz="2400" dirty="0">
                <a:solidFill>
                  <a:schemeClr val="tx1"/>
                </a:solidFill>
                <a:latin typeface="+mn-ea"/>
              </a:rPr>
              <a:t>は、感染症予防及びまん延防止のための</a:t>
            </a:r>
            <a:r>
              <a:rPr lang="ja-JP" altLang="en-US" sz="2400" dirty="0">
                <a:solidFill>
                  <a:srgbClr val="FF0000"/>
                </a:solidFill>
                <a:latin typeface="+mn-ea"/>
              </a:rPr>
              <a:t>研修</a:t>
            </a:r>
            <a:r>
              <a:rPr lang="ja-JP" altLang="en-US" sz="2400" dirty="0">
                <a:solidFill>
                  <a:schemeClr val="tx1"/>
                </a:solidFill>
                <a:latin typeface="+mn-ea"/>
              </a:rPr>
              <a:t>と</a:t>
            </a:r>
            <a:r>
              <a:rPr kumimoji="1" lang="ja-JP" altLang="en-US" sz="2400" dirty="0">
                <a:solidFill>
                  <a:schemeClr val="tx1"/>
                </a:solidFill>
                <a:latin typeface="+mn-ea"/>
              </a:rPr>
              <a:t>一体的に</a:t>
            </a:r>
            <a:r>
              <a:rPr lang="ja-JP" altLang="en-US" sz="2400" dirty="0">
                <a:solidFill>
                  <a:schemeClr val="tx1"/>
                </a:solidFill>
                <a:latin typeface="+mn-ea"/>
              </a:rPr>
              <a:t>実施</a:t>
            </a:r>
            <a:r>
              <a:rPr kumimoji="1" lang="ja-JP" altLang="en-US" sz="2400" dirty="0">
                <a:solidFill>
                  <a:schemeClr val="tx1"/>
                </a:solidFill>
                <a:latin typeface="+mn-ea"/>
              </a:rPr>
              <a:t>することも可</a:t>
            </a:r>
            <a:endParaRPr lang="en-US" altLang="ja-JP" sz="2400" dirty="0">
              <a:solidFill>
                <a:schemeClr val="tx1"/>
              </a:solidFill>
              <a:latin typeface="+mn-ea"/>
            </a:endParaRPr>
          </a:p>
          <a:p>
            <a:r>
              <a:rPr kumimoji="1" lang="ja-JP" altLang="en-US" sz="2400" dirty="0">
                <a:solidFill>
                  <a:schemeClr val="tx1"/>
                </a:solidFill>
                <a:latin typeface="+mn-ea"/>
              </a:rPr>
              <a:t>感染症の業務継続計画に係る</a:t>
            </a:r>
            <a:r>
              <a:rPr kumimoji="1" lang="ja-JP" altLang="en-US" sz="2400" dirty="0">
                <a:solidFill>
                  <a:srgbClr val="FF0000"/>
                </a:solidFill>
                <a:latin typeface="+mn-ea"/>
              </a:rPr>
              <a:t>訓練</a:t>
            </a:r>
            <a:r>
              <a:rPr kumimoji="1" lang="ja-JP" altLang="en-US" sz="2400" dirty="0">
                <a:solidFill>
                  <a:schemeClr val="tx1"/>
                </a:solidFill>
                <a:latin typeface="+mn-ea"/>
              </a:rPr>
              <a:t>は、</a:t>
            </a:r>
            <a:r>
              <a:rPr lang="ja-JP" altLang="en-US" sz="2400" dirty="0">
                <a:solidFill>
                  <a:schemeClr val="tx1"/>
                </a:solidFill>
                <a:latin typeface="+mn-ea"/>
              </a:rPr>
              <a:t>感染症予防及びまん延防止のための</a:t>
            </a:r>
            <a:r>
              <a:rPr lang="ja-JP" altLang="en-US" sz="2400" dirty="0">
                <a:solidFill>
                  <a:srgbClr val="FF0000"/>
                </a:solidFill>
                <a:latin typeface="+mn-ea"/>
              </a:rPr>
              <a:t>訓練</a:t>
            </a:r>
            <a:r>
              <a:rPr lang="ja-JP" altLang="en-US" sz="2400" dirty="0">
                <a:solidFill>
                  <a:schemeClr val="tx1"/>
                </a:solidFill>
                <a:latin typeface="+mn-ea"/>
              </a:rPr>
              <a:t>と一体的に実施することも可</a:t>
            </a:r>
            <a:endParaRPr lang="en-US" altLang="ja-JP" sz="2400" dirty="0">
              <a:solidFill>
                <a:schemeClr val="tx1"/>
              </a:solidFill>
              <a:latin typeface="+mn-ea"/>
            </a:endParaRPr>
          </a:p>
        </p:txBody>
      </p:sp>
    </p:spTree>
    <p:extLst>
      <p:ext uri="{BB962C8B-B14F-4D97-AF65-F5344CB8AC3E}">
        <p14:creationId xmlns:p14="http://schemas.microsoft.com/office/powerpoint/2010/main" val="205358765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義務化について整理</a:t>
            </a: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a:t>
            </a:fld>
            <a:endParaRPr kumimoji="1" lang="ja-JP" altLang="en-US" dirty="0"/>
          </a:p>
        </p:txBody>
      </p:sp>
    </p:spTree>
    <p:extLst>
      <p:ext uri="{BB962C8B-B14F-4D97-AF65-F5344CB8AC3E}">
        <p14:creationId xmlns:p14="http://schemas.microsoft.com/office/powerpoint/2010/main" val="52986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5156200" cy="571344"/>
          </a:xfrm>
          <a:solidFill>
            <a:schemeClr val="accent2">
              <a:lumMod val="20000"/>
              <a:lumOff val="80000"/>
            </a:schemeClr>
          </a:solidFill>
        </p:spPr>
        <p:txBody>
          <a:bodyPr>
            <a:normAutofit/>
          </a:bodyPr>
          <a:lstStyle/>
          <a:p>
            <a:r>
              <a:rPr lang="ja-JP" altLang="en-US" sz="3600" b="1" dirty="0"/>
              <a:t>５ハラスメント対策の強化</a:t>
            </a:r>
            <a:endParaRPr kumimoji="1" lang="ja-JP" altLang="en-US" sz="3600" b="1" dirty="0"/>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20</a:t>
            </a:fld>
            <a:endParaRPr kumimoji="1" lang="ja-JP" altLang="en-US"/>
          </a:p>
        </p:txBody>
      </p:sp>
      <p:sp>
        <p:nvSpPr>
          <p:cNvPr id="3" name="正方形/長方形 2"/>
          <p:cNvSpPr/>
          <p:nvPr/>
        </p:nvSpPr>
        <p:spPr>
          <a:xfrm>
            <a:off x="1003300" y="1028701"/>
            <a:ext cx="10947400" cy="511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b="1" dirty="0">
                <a:solidFill>
                  <a:prstClr val="black"/>
                </a:solidFill>
              </a:rPr>
              <a:t>以下を参考にしてください。</a:t>
            </a:r>
            <a:endParaRPr lang="en-US" altLang="ja-JP" sz="2200" b="1" dirty="0">
              <a:solidFill>
                <a:prstClr val="black"/>
              </a:solidFill>
            </a:endParaRPr>
          </a:p>
          <a:p>
            <a:pPr>
              <a:lnSpc>
                <a:spcPct val="150000"/>
              </a:lnSpc>
            </a:pP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HP】</a:t>
            </a:r>
          </a:p>
          <a:p>
            <a:pPr>
              <a:lnSpc>
                <a:spcPct val="150000"/>
              </a:lnSpc>
            </a:pPr>
            <a:r>
              <a:rPr lang="ja-JP" altLang="en-US" sz="2200" dirty="0">
                <a:solidFill>
                  <a:prstClr val="black"/>
                </a:solidFill>
              </a:rPr>
              <a:t>○職場におけるハラスメントの防止のために（セクシュアルハラスメント</a:t>
            </a:r>
            <a:r>
              <a:rPr lang="en-US" altLang="ja-JP" sz="2200" dirty="0">
                <a:solidFill>
                  <a:prstClr val="black"/>
                </a:solidFill>
              </a:rPr>
              <a:t>/</a:t>
            </a:r>
            <a:r>
              <a:rPr lang="ja-JP" altLang="en-US" sz="2200" dirty="0">
                <a:solidFill>
                  <a:prstClr val="black"/>
                </a:solidFill>
              </a:rPr>
              <a:t>妊娠・出産・育児休業等に関するハラスメント</a:t>
            </a:r>
            <a:r>
              <a:rPr lang="en-US" altLang="ja-JP" sz="2200" dirty="0">
                <a:solidFill>
                  <a:prstClr val="black"/>
                </a:solidFill>
              </a:rPr>
              <a:t>/</a:t>
            </a:r>
            <a:r>
              <a:rPr lang="ja-JP" altLang="en-US" sz="2200" dirty="0">
                <a:solidFill>
                  <a:prstClr val="black"/>
                </a:solidFill>
              </a:rPr>
              <a:t>パワーハラスメント）</a:t>
            </a:r>
            <a:endParaRPr lang="en-US" altLang="ja-JP" sz="2200" dirty="0">
              <a:solidFill>
                <a:prstClr val="black"/>
              </a:solidFill>
            </a:endParaRPr>
          </a:p>
          <a:p>
            <a:pPr>
              <a:lnSpc>
                <a:spcPct val="150000"/>
              </a:lnSpc>
            </a:pPr>
            <a:r>
              <a:rPr lang="en-US" altLang="ja-JP" sz="2200" dirty="0">
                <a:solidFill>
                  <a:prstClr val="black"/>
                </a:solidFill>
                <a:hlinkClick r:id="rId2"/>
              </a:rPr>
              <a:t>https://www.mhlw.go.jp/stf/seisakunitsuite/bunya/koyou_roudou/koyoukintou/seisaku06/index.html</a:t>
            </a:r>
            <a:endParaRPr lang="en-US" altLang="ja-JP" sz="2200" dirty="0">
              <a:solidFill>
                <a:prstClr val="black"/>
              </a:solidFill>
            </a:endParaRPr>
          </a:p>
        </p:txBody>
      </p:sp>
    </p:spTree>
    <p:extLst>
      <p:ext uri="{BB962C8B-B14F-4D97-AF65-F5344CB8AC3E}">
        <p14:creationId xmlns:p14="http://schemas.microsoft.com/office/powerpoint/2010/main" val="372618198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21</a:t>
            </a:fld>
            <a:endParaRPr kumimoji="1" lang="ja-JP" altLang="en-US"/>
          </a:p>
        </p:txBody>
      </p:sp>
      <p:sp>
        <p:nvSpPr>
          <p:cNvPr id="3" name="正方形/長方形 2"/>
          <p:cNvSpPr/>
          <p:nvPr/>
        </p:nvSpPr>
        <p:spPr>
          <a:xfrm>
            <a:off x="838200" y="914402"/>
            <a:ext cx="10947400" cy="532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latin typeface="+mn-ea"/>
              </a:rPr>
              <a:t>①事業所の設備の安全点検</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・備品、遊具等や防火設備、避難経路等を定期的に点検し、文書で記録した上で、改善すべき点を改善すること。</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・点検先は事業所内のみならず、散歩コースや公園など定期的に利用する場所も含む。</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②安全計画の策定</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・事業所ごとに、当該事業所の設備の安全点検、従業者、障害児等に対する事業所外での活動、取組等を含めた事業所での生活その他の日常生活における安全に関する指導、従業者の研修及び訓練その他指定</a:t>
            </a:r>
            <a:r>
              <a:rPr lang="ja-JP" altLang="en-US" sz="2200">
                <a:solidFill>
                  <a:prstClr val="black"/>
                </a:solidFill>
                <a:latin typeface="+mn-ea"/>
              </a:rPr>
              <a:t>児童発達支援事業所</a:t>
            </a:r>
            <a:r>
              <a:rPr lang="ja-JP" altLang="en-US" sz="2200" dirty="0">
                <a:solidFill>
                  <a:prstClr val="black"/>
                </a:solidFill>
                <a:latin typeface="+mn-ea"/>
              </a:rPr>
              <a:t>等における安全に関する事項についての計画（安全計画）を策定し、当該安全計画に従い必要な措置を講じること。</a:t>
            </a:r>
            <a:endParaRPr lang="en-US" altLang="ja-JP" sz="2200" dirty="0">
              <a:solidFill>
                <a:prstClr val="black"/>
              </a:solidFill>
              <a:latin typeface="+mn-ea"/>
            </a:endParaRPr>
          </a:p>
          <a:p>
            <a:pPr>
              <a:lnSpc>
                <a:spcPct val="150000"/>
              </a:lnSpc>
            </a:pPr>
            <a:r>
              <a:rPr lang="ja-JP" altLang="en-US" sz="2200" dirty="0">
                <a:solidFill>
                  <a:prstClr val="black"/>
                </a:solidFill>
                <a:latin typeface="+mn-ea"/>
              </a:rPr>
              <a:t>・定期的に見直しを行い、必要に応じて変更を行うこと。</a:t>
            </a:r>
          </a:p>
        </p:txBody>
      </p:sp>
      <p:sp>
        <p:nvSpPr>
          <p:cNvPr id="6" name="タイトル 1"/>
          <p:cNvSpPr>
            <a:spLocks noGrp="1"/>
          </p:cNvSpPr>
          <p:nvPr>
            <p:ph type="title"/>
          </p:nvPr>
        </p:nvSpPr>
        <p:spPr>
          <a:xfrm>
            <a:off x="838200" y="343057"/>
            <a:ext cx="5950226" cy="571344"/>
          </a:xfrm>
          <a:solidFill>
            <a:schemeClr val="accent2">
              <a:lumMod val="40000"/>
              <a:lumOff val="60000"/>
            </a:schemeClr>
          </a:solidFill>
        </p:spPr>
        <p:txBody>
          <a:bodyPr>
            <a:noAutofit/>
          </a:bodyPr>
          <a:lstStyle/>
          <a:p>
            <a:r>
              <a:rPr kumimoji="1" lang="ja-JP" altLang="en-US" sz="3600" b="1" dirty="0"/>
              <a:t>６安全計画の策定　（児のみ）</a:t>
            </a:r>
          </a:p>
        </p:txBody>
      </p:sp>
    </p:spTree>
    <p:extLst>
      <p:ext uri="{BB962C8B-B14F-4D97-AF65-F5344CB8AC3E}">
        <p14:creationId xmlns:p14="http://schemas.microsoft.com/office/powerpoint/2010/main" val="275651099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22</a:t>
            </a:fld>
            <a:endParaRPr kumimoji="1" lang="ja-JP" altLang="en-US"/>
          </a:p>
        </p:txBody>
      </p:sp>
      <p:sp>
        <p:nvSpPr>
          <p:cNvPr id="3" name="正方形/長方形 2"/>
          <p:cNvSpPr/>
          <p:nvPr/>
        </p:nvSpPr>
        <p:spPr>
          <a:xfrm>
            <a:off x="838200" y="914402"/>
            <a:ext cx="10947400" cy="532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③従業者への研修及び訓練の実施</a:t>
            </a:r>
          </a:p>
          <a:p>
            <a:pPr>
              <a:lnSpc>
                <a:spcPct val="150000"/>
              </a:lnSpc>
            </a:pPr>
            <a:r>
              <a:rPr lang="ja-JP" altLang="en-US" sz="2200" dirty="0">
                <a:solidFill>
                  <a:prstClr val="black"/>
                </a:solidFill>
              </a:rPr>
              <a:t>・従業者に対し、安全計画について周知するとともに、前項の研修及び訓練を定期的に実施すること 。</a:t>
            </a:r>
            <a:endParaRPr lang="en-US" altLang="ja-JP" sz="2200" dirty="0">
              <a:solidFill>
                <a:prstClr val="black"/>
              </a:solidFill>
            </a:endParaRPr>
          </a:p>
          <a:p>
            <a:pPr>
              <a:lnSpc>
                <a:spcPct val="150000"/>
              </a:lnSpc>
            </a:pPr>
            <a:endParaRPr lang="ja-JP" altLang="en-US" sz="2200" dirty="0">
              <a:solidFill>
                <a:prstClr val="black"/>
              </a:solidFill>
            </a:endParaRPr>
          </a:p>
          <a:p>
            <a:pPr>
              <a:lnSpc>
                <a:spcPct val="150000"/>
              </a:lnSpc>
            </a:pPr>
            <a:r>
              <a:rPr lang="ja-JP" altLang="en-US" sz="2200" dirty="0">
                <a:solidFill>
                  <a:prstClr val="black"/>
                </a:solidFill>
              </a:rPr>
              <a:t>④従業者及び保護者への周知</a:t>
            </a:r>
            <a:endParaRPr lang="en-US" altLang="ja-JP" sz="2200" dirty="0">
              <a:solidFill>
                <a:prstClr val="black"/>
              </a:solidFill>
            </a:endParaRPr>
          </a:p>
          <a:p>
            <a:pPr>
              <a:lnSpc>
                <a:spcPct val="150000"/>
              </a:lnSpc>
            </a:pPr>
            <a:r>
              <a:rPr lang="ja-JP" altLang="en-US" sz="2200" dirty="0">
                <a:solidFill>
                  <a:prstClr val="black"/>
                </a:solidFill>
              </a:rPr>
              <a:t>・障害児の安全の確保に関して保護者との連携が図られるよう、保護者に対し、安全計画に基づく取組の内容等について周知すること。</a:t>
            </a:r>
            <a:endParaRPr lang="en-US" altLang="ja-JP" sz="2200" dirty="0">
              <a:solidFill>
                <a:prstClr val="black"/>
              </a:solidFill>
            </a:endParaRPr>
          </a:p>
        </p:txBody>
      </p:sp>
      <p:sp>
        <p:nvSpPr>
          <p:cNvPr id="5" name="タイトル 1"/>
          <p:cNvSpPr txBox="1">
            <a:spLocks/>
          </p:cNvSpPr>
          <p:nvPr/>
        </p:nvSpPr>
        <p:spPr>
          <a:xfrm>
            <a:off x="838200" y="440637"/>
            <a:ext cx="5950226" cy="571344"/>
          </a:xfrm>
          <a:prstGeom prst="rect">
            <a:avLst/>
          </a:prstGeom>
          <a:solidFill>
            <a:schemeClr val="accent2">
              <a:lumMod val="40000"/>
              <a:lumOff val="60000"/>
            </a:schemeClr>
          </a:solidFill>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b="1" dirty="0"/>
              <a:t>６安全計画の策定　（児のみ）</a:t>
            </a:r>
          </a:p>
        </p:txBody>
      </p:sp>
    </p:spTree>
    <p:extLst>
      <p:ext uri="{BB962C8B-B14F-4D97-AF65-F5344CB8AC3E}">
        <p14:creationId xmlns:p14="http://schemas.microsoft.com/office/powerpoint/2010/main" val="58256079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8"/>
            <a:ext cx="9309652" cy="571344"/>
          </a:xfrm>
          <a:solidFill>
            <a:schemeClr val="tx2">
              <a:lumMod val="20000"/>
              <a:lumOff val="80000"/>
            </a:schemeClr>
          </a:solidFill>
        </p:spPr>
        <p:txBody>
          <a:bodyPr>
            <a:noAutofit/>
          </a:bodyPr>
          <a:lstStyle/>
          <a:p>
            <a:r>
              <a:rPr lang="ja-JP" altLang="en-US" sz="3600" b="1" dirty="0"/>
              <a:t>７自動車を運行する場合の所在確認　（児のみ）</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23</a:t>
            </a:fld>
            <a:endParaRPr kumimoji="1" lang="ja-JP" altLang="en-US"/>
          </a:p>
        </p:txBody>
      </p:sp>
      <p:sp>
        <p:nvSpPr>
          <p:cNvPr id="3" name="正方形/長方形 2"/>
          <p:cNvSpPr/>
          <p:nvPr/>
        </p:nvSpPr>
        <p:spPr>
          <a:xfrm>
            <a:off x="838200" y="914402"/>
            <a:ext cx="10947400" cy="5287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①利用児童の所在確認</a:t>
            </a:r>
            <a:endParaRPr lang="en-US" altLang="ja-JP" sz="2200" dirty="0">
              <a:solidFill>
                <a:prstClr val="black"/>
              </a:solidFill>
            </a:endParaRPr>
          </a:p>
          <a:p>
            <a:pPr>
              <a:lnSpc>
                <a:spcPct val="150000"/>
              </a:lnSpc>
            </a:pPr>
            <a:r>
              <a:rPr lang="ja-JP" altLang="en-US" sz="2200" dirty="0">
                <a:solidFill>
                  <a:prstClr val="black"/>
                </a:solidFill>
              </a:rPr>
              <a:t>・送迎用バスの運行に限らず、園外活動ほか園児等の移動のために自動車を運行するすべてが対象。</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endParaRPr lang="ja-JP" altLang="en-US" sz="2200" dirty="0">
              <a:solidFill>
                <a:prstClr val="black"/>
              </a:solidFill>
            </a:endParaRPr>
          </a:p>
          <a:p>
            <a:pPr>
              <a:lnSpc>
                <a:spcPct val="150000"/>
              </a:lnSpc>
            </a:pPr>
            <a:r>
              <a:rPr lang="ja-JP" altLang="en-US" sz="2200" dirty="0">
                <a:solidFill>
                  <a:prstClr val="black"/>
                </a:solidFill>
              </a:rPr>
              <a:t>②送迎車両に車内の利用児童の見落としを防止する装置の装備</a:t>
            </a:r>
            <a:endParaRPr lang="en-US" altLang="ja-JP" sz="2200" dirty="0">
              <a:solidFill>
                <a:prstClr val="black"/>
              </a:solidFill>
            </a:endParaRPr>
          </a:p>
          <a:p>
            <a:pPr>
              <a:lnSpc>
                <a:spcPct val="150000"/>
              </a:lnSpc>
            </a:pPr>
            <a:r>
              <a:rPr lang="ja-JP" altLang="en-US" sz="2200" dirty="0">
                <a:solidFill>
                  <a:prstClr val="black"/>
                </a:solidFill>
              </a:rPr>
              <a:t>・座席が３列以上ある自動車が対象。</a:t>
            </a:r>
            <a:endParaRPr lang="en-US" altLang="ja-JP" sz="2200" dirty="0">
              <a:solidFill>
                <a:prstClr val="black"/>
              </a:solidFill>
            </a:endParaRPr>
          </a:p>
          <a:p>
            <a:pPr>
              <a:lnSpc>
                <a:spcPct val="150000"/>
              </a:lnSpc>
            </a:pPr>
            <a:r>
              <a:rPr lang="ja-JP" altLang="en-US" sz="2200" dirty="0">
                <a:solidFill>
                  <a:prstClr val="black"/>
                </a:solidFill>
              </a:rPr>
              <a:t>・座席には、車椅子を使用する園児が当該車椅子に乗ったまま乗車するためのスペースを含む。</a:t>
            </a:r>
          </a:p>
        </p:txBody>
      </p:sp>
      <p:sp>
        <p:nvSpPr>
          <p:cNvPr id="4" name="角丸四角形 3"/>
          <p:cNvSpPr/>
          <p:nvPr/>
        </p:nvSpPr>
        <p:spPr>
          <a:xfrm>
            <a:off x="1935369" y="2582517"/>
            <a:ext cx="8753061" cy="140970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・２列の自動車・軽自動車等</a:t>
            </a:r>
            <a:r>
              <a:rPr lang="ja-JP" altLang="en-US" sz="2400" dirty="0">
                <a:solidFill>
                  <a:srgbClr val="FF0000"/>
                </a:solidFill>
              </a:rPr>
              <a:t>すべてが対象</a:t>
            </a:r>
            <a:r>
              <a:rPr lang="ja-JP" altLang="en-US" sz="2400" dirty="0">
                <a:solidFill>
                  <a:schemeClr val="tx1"/>
                </a:solidFill>
              </a:rPr>
              <a:t>。</a:t>
            </a:r>
            <a:endParaRPr lang="en-US" altLang="ja-JP" sz="2400" dirty="0">
              <a:solidFill>
                <a:schemeClr val="tx1"/>
              </a:solidFill>
            </a:endParaRPr>
          </a:p>
          <a:p>
            <a:r>
              <a:rPr lang="ja-JP" altLang="en-US" sz="2400" dirty="0">
                <a:solidFill>
                  <a:schemeClr val="tx1"/>
                </a:solidFill>
              </a:rPr>
              <a:t>・送迎のみではなく、</a:t>
            </a:r>
            <a:r>
              <a:rPr lang="ja-JP" altLang="en-US" sz="2400" dirty="0">
                <a:solidFill>
                  <a:srgbClr val="FF0000"/>
                </a:solidFill>
              </a:rPr>
              <a:t>行事での外出や受診</a:t>
            </a:r>
            <a:r>
              <a:rPr lang="ja-JP" altLang="en-US" sz="2400" dirty="0">
                <a:solidFill>
                  <a:schemeClr val="tx1"/>
                </a:solidFill>
              </a:rPr>
              <a:t>で使用した場合も対象。</a:t>
            </a:r>
            <a:endParaRPr lang="en-US" altLang="ja-JP" sz="2400" dirty="0">
              <a:solidFill>
                <a:schemeClr val="tx1"/>
              </a:solidFill>
            </a:endParaRPr>
          </a:p>
          <a:p>
            <a:r>
              <a:rPr lang="ja-JP" altLang="en-US" sz="2400" dirty="0">
                <a:solidFill>
                  <a:schemeClr val="tx1"/>
                </a:solidFill>
              </a:rPr>
              <a:t>・点呼等を行った記録を残す。</a:t>
            </a:r>
            <a:endParaRPr lang="en-US" altLang="ja-JP" sz="2400" dirty="0">
              <a:solidFill>
                <a:schemeClr val="tx1"/>
              </a:solidFill>
            </a:endParaRPr>
          </a:p>
        </p:txBody>
      </p:sp>
    </p:spTree>
    <p:extLst>
      <p:ext uri="{BB962C8B-B14F-4D97-AF65-F5344CB8AC3E}">
        <p14:creationId xmlns:p14="http://schemas.microsoft.com/office/powerpoint/2010/main" val="180534933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主な指摘事項</a:t>
            </a:r>
          </a:p>
        </p:txBody>
      </p:sp>
      <p:sp>
        <p:nvSpPr>
          <p:cNvPr id="4" name="スライド番号プレースホルダー 3"/>
          <p:cNvSpPr>
            <a:spLocks noGrp="1"/>
          </p:cNvSpPr>
          <p:nvPr>
            <p:ph type="sldNum" sz="quarter" idx="12"/>
          </p:nvPr>
        </p:nvSpPr>
        <p:spPr/>
        <p:txBody>
          <a:bodyPr/>
          <a:lstStyle/>
          <a:p>
            <a:fld id="{BD6F1CBD-B437-47E4-8EA4-6A9B6D02C591}" type="slidenum">
              <a:rPr kumimoji="1" lang="ja-JP" altLang="en-US" smtClean="0"/>
              <a:t>24</a:t>
            </a:fld>
            <a:endParaRPr kumimoji="1" lang="ja-JP" altLang="en-US"/>
          </a:p>
        </p:txBody>
      </p:sp>
    </p:spTree>
    <p:extLst>
      <p:ext uri="{BB962C8B-B14F-4D97-AF65-F5344CB8AC3E}">
        <p14:creationId xmlns:p14="http://schemas.microsoft.com/office/powerpoint/2010/main" val="36692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2667000" cy="571344"/>
          </a:xfrm>
          <a:solidFill>
            <a:srgbClr val="FFFF00"/>
          </a:solidFill>
        </p:spPr>
        <p:txBody>
          <a:bodyPr>
            <a:normAutofit fontScale="90000"/>
          </a:bodyPr>
          <a:lstStyle/>
          <a:p>
            <a:r>
              <a:rPr lang="ja-JP" altLang="en-US" sz="3600" b="1" dirty="0">
                <a:latin typeface="+mj-ea"/>
              </a:rPr>
              <a:t>非常災害対策</a:t>
            </a:r>
            <a:endParaRPr lang="ja-JP" altLang="en-US" sz="3600" b="1" dirty="0"/>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25</a:t>
            </a:fld>
            <a:endParaRPr kumimoji="1" lang="ja-JP" altLang="en-US"/>
          </a:p>
        </p:txBody>
      </p:sp>
      <p:sp>
        <p:nvSpPr>
          <p:cNvPr id="3" name="正方形/長方形 2"/>
          <p:cNvSpPr/>
          <p:nvPr/>
        </p:nvSpPr>
        <p:spPr>
          <a:xfrm>
            <a:off x="838200" y="914402"/>
            <a:ext cx="10947400" cy="515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US" altLang="ja-JP" sz="2200" dirty="0">
                <a:solidFill>
                  <a:prstClr val="black"/>
                </a:solidFill>
              </a:rPr>
              <a:t>【</a:t>
            </a:r>
            <a:r>
              <a:rPr lang="ja-JP" altLang="en-US" sz="2200" dirty="0">
                <a:solidFill>
                  <a:prstClr val="black"/>
                </a:solidFill>
              </a:rPr>
              <a:t>避難確保計画</a:t>
            </a:r>
            <a:r>
              <a:rPr lang="en-US" altLang="ja-JP" sz="2200" dirty="0">
                <a:solidFill>
                  <a:prstClr val="black"/>
                </a:solidFill>
              </a:rPr>
              <a:t>】</a:t>
            </a:r>
          </a:p>
          <a:p>
            <a:pPr lvl="0">
              <a:lnSpc>
                <a:spcPct val="150000"/>
              </a:lnSpc>
            </a:pPr>
            <a:r>
              <a:rPr lang="ja-JP" altLang="en-US" sz="2200" dirty="0">
                <a:solidFill>
                  <a:prstClr val="black"/>
                </a:solidFill>
              </a:rPr>
              <a:t>①事業所の場所が土砂災害警戒区域に入っているが、避難確保計画を市町に提出できていないため○○市へ提出すること。また、土砂災害を想定した避難訓練を行うこと。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非常災害マニュアル</a:t>
            </a:r>
            <a:r>
              <a:rPr lang="en-US" altLang="ja-JP" sz="2200" dirty="0">
                <a:solidFill>
                  <a:prstClr val="black"/>
                </a:solidFill>
              </a:rPr>
              <a:t>】</a:t>
            </a:r>
          </a:p>
          <a:p>
            <a:pPr lvl="0">
              <a:lnSpc>
                <a:spcPct val="150000"/>
              </a:lnSpc>
            </a:pPr>
            <a:r>
              <a:rPr lang="ja-JP" altLang="en-US" sz="2200" dirty="0">
                <a:solidFill>
                  <a:prstClr val="black"/>
                </a:solidFill>
              </a:rPr>
              <a:t>①非常災害対策マニュアルを作成しているが、事業所に掲示していないため、その概要版を掲示すること。</a:t>
            </a:r>
            <a:endParaRPr lang="en-US" altLang="ja-JP" sz="2200" dirty="0">
              <a:solidFill>
                <a:prstClr val="black"/>
              </a:solidFill>
            </a:endParaRPr>
          </a:p>
        </p:txBody>
      </p:sp>
      <p:sp>
        <p:nvSpPr>
          <p:cNvPr id="4" name="角丸四角形 3"/>
          <p:cNvSpPr/>
          <p:nvPr/>
        </p:nvSpPr>
        <p:spPr>
          <a:xfrm>
            <a:off x="1227859" y="2567415"/>
            <a:ext cx="10161154" cy="896221"/>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浸水想定区域や土砂災害警戒区域内の事業所は、避難確保計画の作成・避難訓練の実施が義務化されています（水防法・土砂災害防止法）。</a:t>
            </a:r>
            <a:endParaRPr lang="en-US" altLang="ja-JP" dirty="0">
              <a:solidFill>
                <a:schemeClr val="tx1"/>
              </a:solidFill>
            </a:endParaRPr>
          </a:p>
        </p:txBody>
      </p:sp>
      <p:sp>
        <p:nvSpPr>
          <p:cNvPr id="7" name="角丸四角形 6"/>
          <p:cNvSpPr/>
          <p:nvPr/>
        </p:nvSpPr>
        <p:spPr>
          <a:xfrm>
            <a:off x="1227859" y="5165409"/>
            <a:ext cx="10161154" cy="105872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県条例第４条</a:t>
            </a:r>
            <a:r>
              <a:rPr lang="ja-JP" altLang="en-US" dirty="0">
                <a:solidFill>
                  <a:schemeClr val="tx1"/>
                </a:solidFill>
              </a:rPr>
              <a:t>　社会福祉施設等の設置者等（設置者若しくは開設者又は当該事業を行う者をいう。）は、非常災害対策に関する具体的な計画を作成し、施設又は事業所の見やすい場所に、その概要を掲示しなければならない。（非常災害時の連携協力体制の整備）</a:t>
            </a:r>
            <a:endParaRPr lang="en-US" altLang="ja-JP" dirty="0">
              <a:solidFill>
                <a:schemeClr val="tx1"/>
              </a:solidFill>
            </a:endParaRPr>
          </a:p>
        </p:txBody>
      </p:sp>
    </p:spTree>
    <p:extLst>
      <p:ext uri="{BB962C8B-B14F-4D97-AF65-F5344CB8AC3E}">
        <p14:creationId xmlns:p14="http://schemas.microsoft.com/office/powerpoint/2010/main" val="2295773141"/>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343057"/>
            <a:ext cx="2705100" cy="571344"/>
          </a:xfrm>
          <a:solidFill>
            <a:srgbClr val="FFFF00"/>
          </a:solidFill>
        </p:spPr>
        <p:txBody>
          <a:bodyPr>
            <a:normAutofit fontScale="90000"/>
          </a:bodyPr>
          <a:lstStyle/>
          <a:p>
            <a:r>
              <a:rPr lang="ja-JP" altLang="en-US" sz="3600" b="1" dirty="0">
                <a:latin typeface="+mj-ea"/>
              </a:rPr>
              <a:t>非常災害対策</a:t>
            </a:r>
            <a:endParaRPr lang="ja-JP" altLang="en-US" sz="3600" b="1" dirty="0"/>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26</a:t>
            </a:fld>
            <a:endParaRPr kumimoji="1" lang="ja-JP" altLang="en-US"/>
          </a:p>
        </p:txBody>
      </p:sp>
      <p:sp>
        <p:nvSpPr>
          <p:cNvPr id="3" name="正方形/長方形 2"/>
          <p:cNvSpPr/>
          <p:nvPr/>
        </p:nvSpPr>
        <p:spPr>
          <a:xfrm>
            <a:off x="838200" y="923636"/>
            <a:ext cx="10947400" cy="524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dirty="0">
                <a:solidFill>
                  <a:prstClr val="black"/>
                </a:solidFill>
              </a:rPr>
              <a:t>②非常災害対策マニュアルは、</a:t>
            </a:r>
            <a:r>
              <a:rPr lang="ja-JP" altLang="en-US" sz="2200" dirty="0">
                <a:solidFill>
                  <a:srgbClr val="FF0000"/>
                </a:solidFill>
              </a:rPr>
              <a:t>火災・風水害・震災時</a:t>
            </a:r>
            <a:r>
              <a:rPr lang="ja-JP" altLang="en-US" sz="2200" dirty="0">
                <a:solidFill>
                  <a:prstClr val="black"/>
                </a:solidFill>
              </a:rPr>
              <a:t>を盛り込むこと</a:t>
            </a:r>
            <a:endParaRPr lang="en-US" altLang="ja-JP" sz="2200" dirty="0">
              <a:solidFill>
                <a:prstClr val="black"/>
              </a:solidFill>
            </a:endParaRPr>
          </a:p>
          <a:p>
            <a:pPr lvl="0">
              <a:lnSpc>
                <a:spcPct val="150000"/>
              </a:lnSpc>
            </a:pPr>
            <a:r>
              <a:rPr lang="ja-JP" altLang="en-US" sz="2200" dirty="0">
                <a:solidFill>
                  <a:prstClr val="black"/>
                </a:solidFill>
              </a:rPr>
              <a:t>③避難訓練は、利用者・児を含めた訓練も実施すること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香川県障害福祉課</a:t>
            </a:r>
            <a:r>
              <a:rPr lang="en-US" altLang="ja-JP" sz="2200" dirty="0">
                <a:solidFill>
                  <a:prstClr val="black"/>
                </a:solidFill>
              </a:rPr>
              <a:t>HP】</a:t>
            </a:r>
          </a:p>
          <a:p>
            <a:pPr lvl="0">
              <a:lnSpc>
                <a:spcPct val="150000"/>
              </a:lnSpc>
            </a:pPr>
            <a:r>
              <a:rPr lang="ja-JP" altLang="en-US" sz="2200" dirty="0">
                <a:solidFill>
                  <a:prstClr val="black"/>
                </a:solidFill>
              </a:rPr>
              <a:t>○防災マニュアル作成の手引き</a:t>
            </a:r>
            <a:r>
              <a:rPr lang="en-US" altLang="ja-JP" sz="2200" dirty="0">
                <a:solidFill>
                  <a:prstClr val="black"/>
                </a:solidFill>
                <a:hlinkClick r:id="rId2"/>
              </a:rPr>
              <a:t>https://www.pref.kagawa.lg.jp/documents/6480/s0ekdb170310224536_f07_1.docx</a:t>
            </a:r>
            <a:endParaRPr lang="en-US" altLang="ja-JP" sz="2200" dirty="0">
              <a:solidFill>
                <a:prstClr val="black"/>
              </a:solidFill>
            </a:endParaRPr>
          </a:p>
          <a:p>
            <a:pPr lvl="0">
              <a:lnSpc>
                <a:spcPct val="150000"/>
              </a:lnSpc>
            </a:pPr>
            <a:endParaRPr lang="en-US" altLang="ja-JP" sz="2200" dirty="0">
              <a:solidFill>
                <a:prstClr val="black"/>
              </a:solidFill>
            </a:endParaRPr>
          </a:p>
        </p:txBody>
      </p:sp>
      <p:sp>
        <p:nvSpPr>
          <p:cNvPr id="7" name="角丸四角形 6"/>
          <p:cNvSpPr/>
          <p:nvPr/>
        </p:nvSpPr>
        <p:spPr>
          <a:xfrm>
            <a:off x="4492485" y="2057400"/>
            <a:ext cx="7007087" cy="288234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マニュアルには、具体的に以下のことを記載</a:t>
            </a:r>
          </a:p>
          <a:p>
            <a:r>
              <a:rPr lang="ja-JP" altLang="en-US" sz="2000" dirty="0">
                <a:solidFill>
                  <a:schemeClr val="tx1"/>
                </a:solidFill>
              </a:rPr>
              <a:t>・事業所の立地条件　　・情報の入手方法　</a:t>
            </a:r>
            <a:endParaRPr lang="en-US" altLang="ja-JP" sz="2000" dirty="0">
              <a:solidFill>
                <a:schemeClr val="tx1"/>
              </a:solidFill>
            </a:endParaRPr>
          </a:p>
          <a:p>
            <a:r>
              <a:rPr lang="ja-JP" altLang="en-US" sz="2000" dirty="0">
                <a:solidFill>
                  <a:schemeClr val="tx1"/>
                </a:solidFill>
              </a:rPr>
              <a:t>・連絡先や通信手段の確認</a:t>
            </a:r>
          </a:p>
          <a:p>
            <a:r>
              <a:rPr lang="ja-JP" altLang="en-US" sz="2000" dirty="0">
                <a:solidFill>
                  <a:schemeClr val="tx1"/>
                </a:solidFill>
              </a:rPr>
              <a:t>・避難を開始する時期、判断基準　　・避難場所</a:t>
            </a:r>
          </a:p>
          <a:p>
            <a:r>
              <a:rPr lang="ja-JP" altLang="en-US" sz="2000" dirty="0">
                <a:solidFill>
                  <a:schemeClr val="tx1"/>
                </a:solidFill>
              </a:rPr>
              <a:t>・避難経路（事業所内だけでなく、地域の避難所までの経路）</a:t>
            </a:r>
            <a:endParaRPr lang="en-US" altLang="ja-JP" sz="2000" dirty="0">
              <a:solidFill>
                <a:schemeClr val="tx1"/>
              </a:solidFill>
            </a:endParaRPr>
          </a:p>
          <a:p>
            <a:r>
              <a:rPr lang="ja-JP" altLang="en-US" sz="2000" dirty="0">
                <a:solidFill>
                  <a:schemeClr val="tx1"/>
                </a:solidFill>
              </a:rPr>
              <a:t>・避難方法（車○分、徒歩○分など）　　</a:t>
            </a:r>
            <a:endParaRPr lang="en-US" altLang="ja-JP" sz="2000" dirty="0">
              <a:solidFill>
                <a:schemeClr val="tx1"/>
              </a:solidFill>
            </a:endParaRPr>
          </a:p>
          <a:p>
            <a:r>
              <a:rPr lang="ja-JP" altLang="en-US" sz="2000" dirty="0">
                <a:solidFill>
                  <a:schemeClr val="tx1"/>
                </a:solidFill>
              </a:rPr>
              <a:t>・災害時の人員体制、指揮系統</a:t>
            </a:r>
          </a:p>
          <a:p>
            <a:r>
              <a:rPr lang="ja-JP" altLang="en-US" sz="2000" dirty="0">
                <a:solidFill>
                  <a:schemeClr val="tx1"/>
                </a:solidFill>
              </a:rPr>
              <a:t>・関係機関との連携体制</a:t>
            </a:r>
            <a:endParaRPr lang="en-US" altLang="ja-JP" sz="2000" dirty="0">
              <a:solidFill>
                <a:schemeClr val="tx1"/>
              </a:solidFill>
            </a:endParaRPr>
          </a:p>
        </p:txBody>
      </p:sp>
    </p:spTree>
    <p:extLst>
      <p:ext uri="{BB962C8B-B14F-4D97-AF65-F5344CB8AC3E}">
        <p14:creationId xmlns:p14="http://schemas.microsoft.com/office/powerpoint/2010/main" val="411060716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343057"/>
            <a:ext cx="2730500" cy="571344"/>
          </a:xfrm>
          <a:solidFill>
            <a:srgbClr val="FFFF00"/>
          </a:solidFill>
        </p:spPr>
        <p:txBody>
          <a:bodyPr>
            <a:normAutofit fontScale="90000"/>
          </a:bodyPr>
          <a:lstStyle/>
          <a:p>
            <a:r>
              <a:rPr lang="ja-JP" altLang="en-US" sz="3600" b="1" dirty="0">
                <a:latin typeface="+mj-ea"/>
              </a:rPr>
              <a:t>非常災害対策</a:t>
            </a:r>
            <a:endParaRPr lang="ja-JP" altLang="en-US" sz="3600" b="1" dirty="0"/>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27</a:t>
            </a:fld>
            <a:endParaRPr kumimoji="1" lang="ja-JP" altLang="en-US"/>
          </a:p>
        </p:txBody>
      </p:sp>
      <p:sp>
        <p:nvSpPr>
          <p:cNvPr id="3" name="正方形/長方形 2"/>
          <p:cNvSpPr/>
          <p:nvPr/>
        </p:nvSpPr>
        <p:spPr>
          <a:xfrm>
            <a:off x="838200" y="923638"/>
            <a:ext cx="4546600" cy="5218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香川県危機管理課</a:t>
            </a:r>
            <a:r>
              <a:rPr lang="en-US" altLang="ja-JP" sz="2200" dirty="0">
                <a:solidFill>
                  <a:prstClr val="black"/>
                </a:solidFill>
              </a:rPr>
              <a:t>HP】</a:t>
            </a:r>
          </a:p>
          <a:p>
            <a:pPr lvl="0">
              <a:lnSpc>
                <a:spcPct val="150000"/>
              </a:lnSpc>
            </a:pPr>
            <a:r>
              <a:rPr lang="ja-JP" altLang="en-US" sz="2200" dirty="0">
                <a:solidFill>
                  <a:prstClr val="black"/>
                </a:solidFill>
              </a:rPr>
              <a:t>○防災アプリ「香川県防災ナビ」</a:t>
            </a:r>
            <a:r>
              <a:rPr lang="en-US" altLang="ja-JP" sz="2200" dirty="0">
                <a:solidFill>
                  <a:prstClr val="black"/>
                </a:solidFill>
                <a:hlinkClick r:id="rId2"/>
              </a:rPr>
              <a:t>https://www.pref.kagawa.lg.jp/kikikanri/sogo/bosaijoho/wcj0cp200403105310.html</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dirty="0">
                <a:solidFill>
                  <a:prstClr val="black"/>
                </a:solidFill>
              </a:rPr>
              <a:t>スマートフォンの持つ位置情報を活用して、避難所・避難場所へのルート検索等の機能あり</a:t>
            </a:r>
            <a:endParaRPr lang="en-US" altLang="ja-JP" sz="2200" dirty="0">
              <a:solidFill>
                <a:prstClr val="black"/>
              </a:solidFill>
            </a:endParaRPr>
          </a:p>
          <a:p>
            <a:pPr lvl="0">
              <a:lnSpc>
                <a:spcPct val="150000"/>
              </a:lnSpc>
            </a:pPr>
            <a:endParaRPr lang="en-US" altLang="ja-JP" sz="2200" dirty="0">
              <a:solidFill>
                <a:prstClr val="black"/>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697" y="495300"/>
            <a:ext cx="2705027" cy="521683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916" y="1438049"/>
            <a:ext cx="2644892" cy="5100863"/>
          </a:xfrm>
          <a:prstGeom prst="rect">
            <a:avLst/>
          </a:prstGeom>
        </p:spPr>
      </p:pic>
    </p:spTree>
    <p:extLst>
      <p:ext uri="{BB962C8B-B14F-4D97-AF65-F5344CB8AC3E}">
        <p14:creationId xmlns:p14="http://schemas.microsoft.com/office/powerpoint/2010/main" val="1685384649"/>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626813"/>
            <a:ext cx="3238500" cy="571344"/>
          </a:xfrm>
          <a:solidFill>
            <a:srgbClr val="FFFF00"/>
          </a:solidFill>
        </p:spPr>
        <p:txBody>
          <a:bodyPr>
            <a:normAutofit/>
          </a:bodyPr>
          <a:lstStyle/>
          <a:p>
            <a:r>
              <a:rPr lang="ja-JP" altLang="en-US" sz="3200" b="1" dirty="0"/>
              <a:t>人員に関すること</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28</a:t>
            </a:fld>
            <a:endParaRPr kumimoji="1" lang="ja-JP" altLang="en-US"/>
          </a:p>
        </p:txBody>
      </p:sp>
      <p:sp>
        <p:nvSpPr>
          <p:cNvPr id="3" name="正方形/長方形 2"/>
          <p:cNvSpPr/>
          <p:nvPr/>
        </p:nvSpPr>
        <p:spPr>
          <a:xfrm>
            <a:off x="838201" y="1331842"/>
            <a:ext cx="9896060" cy="4820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US" altLang="ja-JP" sz="2200" dirty="0">
                <a:solidFill>
                  <a:prstClr val="black"/>
                </a:solidFill>
              </a:rPr>
              <a:t>【</a:t>
            </a:r>
            <a:r>
              <a:rPr lang="ja-JP" altLang="en-US" sz="2200" dirty="0">
                <a:solidFill>
                  <a:prstClr val="black"/>
                </a:solidFill>
              </a:rPr>
              <a:t>勤務体制一覧表</a:t>
            </a:r>
            <a:r>
              <a:rPr lang="en-US" altLang="ja-JP" sz="2200" dirty="0">
                <a:solidFill>
                  <a:prstClr val="black"/>
                </a:solidFill>
              </a:rPr>
              <a:t>】</a:t>
            </a:r>
          </a:p>
          <a:p>
            <a:pPr lvl="0">
              <a:lnSpc>
                <a:spcPct val="150000"/>
              </a:lnSpc>
            </a:pPr>
            <a:r>
              <a:rPr lang="ja-JP" altLang="en-US" sz="2200" dirty="0">
                <a:solidFill>
                  <a:prstClr val="black"/>
                </a:solidFill>
              </a:rPr>
              <a:t>①法人ごとではなく、</a:t>
            </a:r>
            <a:r>
              <a:rPr lang="ja-JP" altLang="en-US" sz="2200" dirty="0">
                <a:solidFill>
                  <a:srgbClr val="FF0000"/>
                </a:solidFill>
              </a:rPr>
              <a:t>事業所ごと</a:t>
            </a:r>
            <a:r>
              <a:rPr lang="ja-JP" altLang="en-US" sz="2200" dirty="0">
                <a:solidFill>
                  <a:prstClr val="black"/>
                </a:solidFill>
              </a:rPr>
              <a:t>に作成すること。</a:t>
            </a:r>
            <a:endParaRPr lang="en-US" altLang="ja-JP" sz="2200" dirty="0">
              <a:solidFill>
                <a:prstClr val="black"/>
              </a:solidFill>
            </a:endParaRPr>
          </a:p>
          <a:p>
            <a:pPr lvl="0">
              <a:lnSpc>
                <a:spcPct val="150000"/>
              </a:lnSpc>
            </a:pPr>
            <a:r>
              <a:rPr lang="ja-JP" altLang="en-US" sz="2200" dirty="0">
                <a:solidFill>
                  <a:prstClr val="black"/>
                </a:solidFill>
              </a:rPr>
              <a:t>②常勤・非常勤の別は、法人ごとではなく、事業所ごとに判断して記載する。</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dirty="0">
                <a:solidFill>
                  <a:prstClr val="black"/>
                </a:solidFill>
              </a:rPr>
              <a:t>①苦情を受け付ける窓口（苦情受付担当者）と解決する担当者（苦情解決責任者）は同一人物ではなく、それぞれ設置すること。</a:t>
            </a:r>
            <a:endParaRPr lang="en-US" altLang="ja-JP" sz="2200" dirty="0">
              <a:solidFill>
                <a:prstClr val="black"/>
              </a:solidFill>
            </a:endParaRPr>
          </a:p>
        </p:txBody>
      </p:sp>
      <p:sp>
        <p:nvSpPr>
          <p:cNvPr id="5" name="タイトル 1"/>
          <p:cNvSpPr txBox="1">
            <a:spLocks/>
          </p:cNvSpPr>
          <p:nvPr/>
        </p:nvSpPr>
        <p:spPr>
          <a:xfrm>
            <a:off x="838201" y="3671496"/>
            <a:ext cx="3238500" cy="571344"/>
          </a:xfrm>
          <a:prstGeom prst="rect">
            <a:avLst/>
          </a:prstGeom>
          <a:solidFill>
            <a:srgbClr val="FFFF00"/>
          </a:solidFill>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b="1" dirty="0"/>
              <a:t>苦情に関すること</a:t>
            </a:r>
          </a:p>
        </p:txBody>
      </p:sp>
    </p:spTree>
    <p:extLst>
      <p:ext uri="{BB962C8B-B14F-4D97-AF65-F5344CB8AC3E}">
        <p14:creationId xmlns:p14="http://schemas.microsoft.com/office/powerpoint/2010/main" val="962349114"/>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43057"/>
            <a:ext cx="3455505" cy="571344"/>
          </a:xfrm>
          <a:solidFill>
            <a:srgbClr val="FFFF00"/>
          </a:solidFill>
        </p:spPr>
        <p:txBody>
          <a:bodyPr>
            <a:normAutofit fontScale="90000"/>
          </a:bodyPr>
          <a:lstStyle/>
          <a:p>
            <a:r>
              <a:rPr lang="ja-JP" altLang="en-US" sz="3600" b="1" dirty="0"/>
              <a:t>就労支援事業会計</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29</a:t>
            </a:fld>
            <a:endParaRPr kumimoji="1" lang="ja-JP" altLang="en-US"/>
          </a:p>
        </p:txBody>
      </p:sp>
      <p:sp>
        <p:nvSpPr>
          <p:cNvPr id="8" name="正方形/長方形 7"/>
          <p:cNvSpPr/>
          <p:nvPr/>
        </p:nvSpPr>
        <p:spPr>
          <a:xfrm>
            <a:off x="838200" y="912814"/>
            <a:ext cx="10947400" cy="528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b="1" dirty="0">
                <a:solidFill>
                  <a:prstClr val="black"/>
                </a:solidFill>
              </a:rPr>
              <a:t>以下を参考にしてください。</a:t>
            </a:r>
            <a:endParaRPr lang="en-US" altLang="ja-JP" sz="2200" b="1"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a:t>
            </a:r>
          </a:p>
          <a:p>
            <a:pPr lvl="0">
              <a:lnSpc>
                <a:spcPct val="150000"/>
              </a:lnSpc>
            </a:pPr>
            <a:r>
              <a:rPr lang="ja-JP" altLang="en-US" sz="2200" dirty="0">
                <a:solidFill>
                  <a:prstClr val="black"/>
                </a:solidFill>
              </a:rPr>
              <a:t>就労支援事業会計の運用ガイドライン</a:t>
            </a:r>
            <a:endParaRPr lang="en-US" altLang="ja-JP" sz="2200" dirty="0">
              <a:solidFill>
                <a:prstClr val="black"/>
              </a:solidFill>
            </a:endParaRPr>
          </a:p>
          <a:p>
            <a:pPr lvl="0">
              <a:lnSpc>
                <a:spcPct val="150000"/>
              </a:lnSpc>
            </a:pPr>
            <a:r>
              <a:rPr lang="en-US" altLang="ja-JP" sz="2200" dirty="0">
                <a:solidFill>
                  <a:prstClr val="black"/>
                </a:solidFill>
                <a:hlinkClick r:id="rId2"/>
              </a:rPr>
              <a:t>https://www.mhlw.go.jp/content/12200000/001004096.pdf</a:t>
            </a:r>
            <a:endParaRPr lang="en-US" altLang="ja-JP" sz="2200" dirty="0">
              <a:solidFill>
                <a:prstClr val="black"/>
              </a:solidFill>
            </a:endParaRPr>
          </a:p>
          <a:p>
            <a:pPr lvl="0">
              <a:lnSpc>
                <a:spcPct val="150000"/>
              </a:lnSpc>
            </a:pPr>
            <a:r>
              <a:rPr lang="ja-JP" altLang="en-US" sz="2200" dirty="0">
                <a:solidFill>
                  <a:prstClr val="black"/>
                </a:solidFill>
              </a:rPr>
              <a:t>①社会福祉法人以外の法人は、就労支援事業会計処理基準に定められた「</a:t>
            </a:r>
            <a:r>
              <a:rPr lang="ja-JP" altLang="en-US" sz="2200" dirty="0">
                <a:solidFill>
                  <a:srgbClr val="FF0000"/>
                </a:solidFill>
              </a:rPr>
              <a:t>就労支援事業別事業活動明細書</a:t>
            </a:r>
            <a:r>
              <a:rPr lang="ja-JP" altLang="en-US" sz="2200" dirty="0">
                <a:solidFill>
                  <a:prstClr val="black"/>
                </a:solidFill>
              </a:rPr>
              <a:t>」等を作成すること。</a:t>
            </a:r>
            <a:r>
              <a:rPr lang="en-US" altLang="ja-JP" dirty="0">
                <a:solidFill>
                  <a:prstClr val="black"/>
                </a:solidFill>
              </a:rPr>
              <a:t>※</a:t>
            </a:r>
            <a:r>
              <a:rPr lang="ja-JP" altLang="en-US" dirty="0">
                <a:solidFill>
                  <a:prstClr val="black"/>
                </a:solidFill>
              </a:rPr>
              <a:t>社会福祉法人は社会福祉法人会計基準により作成。</a:t>
            </a:r>
            <a:endParaRPr lang="en-US" altLang="ja-JP"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dirty="0">
                <a:solidFill>
                  <a:prstClr val="black"/>
                </a:solidFill>
              </a:rPr>
              <a:t>②就労支援事業は、原則として</a:t>
            </a:r>
            <a:r>
              <a:rPr lang="ja-JP" altLang="en-US" sz="2200" dirty="0">
                <a:solidFill>
                  <a:srgbClr val="FF0000"/>
                </a:solidFill>
              </a:rPr>
              <a:t>余剰金</a:t>
            </a:r>
            <a:r>
              <a:rPr lang="ja-JP" altLang="en-US" sz="2200" dirty="0">
                <a:solidFill>
                  <a:prstClr val="black"/>
                </a:solidFill>
              </a:rPr>
              <a:t>は発生しない。</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p:txBody>
      </p:sp>
      <p:sp>
        <p:nvSpPr>
          <p:cNvPr id="9" name="角丸四角形 8"/>
          <p:cNvSpPr/>
          <p:nvPr/>
        </p:nvSpPr>
        <p:spPr>
          <a:xfrm>
            <a:off x="1192646" y="5531994"/>
            <a:ext cx="9173867" cy="7682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［生産活動収入］</a:t>
            </a:r>
            <a:r>
              <a:rPr lang="ja-JP" altLang="en-US" sz="2200" dirty="0" err="1">
                <a:solidFill>
                  <a:schemeClr val="tx1"/>
                </a:solidFill>
              </a:rPr>
              <a:t>ー</a:t>
            </a:r>
            <a:r>
              <a:rPr lang="ja-JP" altLang="en-US" sz="2200" dirty="0">
                <a:solidFill>
                  <a:schemeClr val="tx1"/>
                </a:solidFill>
              </a:rPr>
              <a:t>［生産活動に係る経費］＝［利用者に支払う賃金・工賃</a:t>
            </a:r>
            <a:r>
              <a:rPr lang="en-US" altLang="ja-JP" sz="2200" dirty="0">
                <a:solidFill>
                  <a:schemeClr val="tx1"/>
                </a:solidFill>
              </a:rPr>
              <a:t>]</a:t>
            </a:r>
          </a:p>
        </p:txBody>
      </p:sp>
      <p:sp>
        <p:nvSpPr>
          <p:cNvPr id="7" name="角丸四角形 6"/>
          <p:cNvSpPr/>
          <p:nvPr/>
        </p:nvSpPr>
        <p:spPr>
          <a:xfrm>
            <a:off x="1231323" y="4094795"/>
            <a:ext cx="5686312" cy="7682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「福祉会計」と「就労会計」は必ず別にすること</a:t>
            </a:r>
            <a:endParaRPr lang="en-US" altLang="ja-JP" sz="2200" dirty="0">
              <a:solidFill>
                <a:schemeClr val="tx1"/>
              </a:solidFill>
            </a:endParaRPr>
          </a:p>
        </p:txBody>
      </p:sp>
    </p:spTree>
    <p:extLst>
      <p:ext uri="{BB962C8B-B14F-4D97-AF65-F5344CB8AC3E}">
        <p14:creationId xmlns:p14="http://schemas.microsoft.com/office/powerpoint/2010/main" val="3161475802"/>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308841431"/>
              </p:ext>
            </p:extLst>
          </p:nvPr>
        </p:nvGraphicFramePr>
        <p:xfrm>
          <a:off x="584791" y="328137"/>
          <a:ext cx="10994621" cy="6220459"/>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482687">
                  <a:extLst>
                    <a:ext uri="{9D8B030D-6E8A-4147-A177-3AD203B41FA5}">
                      <a16:colId xmlns:a16="http://schemas.microsoft.com/office/drawing/2014/main" val="20004"/>
                    </a:ext>
                  </a:extLst>
                </a:gridCol>
                <a:gridCol w="14448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1940614">
                <a:tc>
                  <a:txBody>
                    <a:bodyPr/>
                    <a:lstStyle/>
                    <a:p>
                      <a:pPr indent="0"/>
                      <a:r>
                        <a:rPr lang="ja-JP" altLang="en-US" sz="1800" dirty="0">
                          <a:latin typeface="メイリオ" panose="020B0604030504040204" pitchFamily="50" charset="-128"/>
                          <a:ea typeface="メイリオ" panose="020B0604030504040204" pitchFamily="50" charset="-128"/>
                        </a:rPr>
                        <a:t>１</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虐待防止</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全サービス</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①委員会の設置及び開催（年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委員会</a:t>
                      </a:r>
                      <a:r>
                        <a:rPr kumimoji="1" lang="ja-JP" altLang="en-US"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での</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検討結果を従業者に周知</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研修の実施</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(年1回以上)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③担当者の設置</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1">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R4.4.1~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R6.4.1~</a:t>
                      </a:r>
                    </a:p>
                    <a:p>
                      <a:pPr indent="0"/>
                      <a:r>
                        <a:rPr lang="ja-JP" altLang="en-US" sz="1800" dirty="0">
                          <a:latin typeface="メイリオ" panose="020B0604030504040204" pitchFamily="50" charset="-128"/>
                          <a:ea typeface="メイリオ" panose="020B0604030504040204" pitchFamily="50" charset="-128"/>
                        </a:rPr>
                        <a:t>あり</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947669071"/>
                  </a:ext>
                </a:extLst>
              </a:tr>
              <a:tr h="3778643">
                <a:tc>
                  <a:txBody>
                    <a:bodyPr/>
                    <a:lstStyle/>
                    <a:p>
                      <a:pPr indent="0"/>
                      <a:r>
                        <a:rPr lang="ja-JP" altLang="en-US" sz="1800" dirty="0">
                          <a:latin typeface="メイリオ" panose="020B0604030504040204" pitchFamily="50" charset="-128"/>
                          <a:ea typeface="メイリオ" panose="020B0604030504040204" pitchFamily="50" charset="-128"/>
                        </a:rPr>
                        <a:t>２</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身体拘束の適正化</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就労定着支援、自立生活支援、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相談支援を除く</a:t>
                      </a:r>
                      <a:endParaRPr kumimoji="1" lang="en-US" altLang="ja"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全サービス</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身体拘束等を行う場合には、その様態及び</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a:t>
                      </a: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その際の利用者の心身の状況並びに緊急やむを得ない理由、その他必要な事項を記録すること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委員会の設置及び開催</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年1回以上</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委員会</a:t>
                      </a: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での検討結果を従業員に周知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③指針の整備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研修の実施</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indent="0"/>
                      <a:endParaRPr lang="ja" sz="14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R4.4.1~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R5.4.1~</a:t>
                      </a:r>
                    </a:p>
                    <a:p>
                      <a:pPr indent="0"/>
                      <a:r>
                        <a:rPr lang="ja-JP" altLang="en-US" sz="1800" dirty="0">
                          <a:latin typeface="メイリオ" panose="020B0604030504040204" pitchFamily="50" charset="-128"/>
                          <a:ea typeface="メイリオ" panose="020B0604030504040204" pitchFamily="50" charset="-128"/>
                        </a:rPr>
                        <a:t>あり</a:t>
                      </a:r>
                      <a:endParaRPr lang="en-US" altLang="ja-JP" sz="18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R6.4.1~</a:t>
                      </a:r>
                    </a:p>
                    <a:p>
                      <a:r>
                        <a:rPr kumimoji="1" lang="ja-JP" altLang="en-US" dirty="0">
                          <a:latin typeface="メイリオ" panose="020B0604030504040204" pitchFamily="50" charset="-128"/>
                          <a:ea typeface="メイリオ" panose="020B0604030504040204" pitchFamily="50" charset="-128"/>
                        </a:rPr>
                        <a:t>減算の単位変更）</a:t>
                      </a:r>
                      <a:endParaRPr kumimoji="1" lang="en-US" altLang="ja-JP" dirty="0">
                        <a:latin typeface="メイリオ" panose="020B0604030504040204" pitchFamily="50" charset="-128"/>
                        <a:ea typeface="メイリオ" panose="020B0604030504040204" pitchFamily="50"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4054282659"/>
                  </a:ext>
                </a:extLst>
              </a:tr>
            </a:tbl>
          </a:graphicData>
        </a:graphic>
      </p:graphicFrame>
      <p:sp>
        <p:nvSpPr>
          <p:cNvPr id="3" name="スライド番号プレースホルダー 2"/>
          <p:cNvSpPr>
            <a:spLocks noGrp="1"/>
          </p:cNvSpPr>
          <p:nvPr>
            <p:ph type="sldNum" sz="quarter" idx="12"/>
          </p:nvPr>
        </p:nvSpPr>
        <p:spPr/>
        <p:txBody>
          <a:bodyPr/>
          <a:lstStyle/>
          <a:p>
            <a:fld id="{BD6F1CBD-B437-47E4-8EA4-6A9B6D02C591}" type="slidenum">
              <a:rPr kumimoji="1" lang="ja-JP" altLang="en-US" smtClean="0"/>
              <a:t>3</a:t>
            </a:fld>
            <a:endParaRPr kumimoji="1" lang="ja-JP" altLang="en-US"/>
          </a:p>
        </p:txBody>
      </p:sp>
    </p:spTree>
    <p:extLst>
      <p:ext uri="{BB962C8B-B14F-4D97-AF65-F5344CB8AC3E}">
        <p14:creationId xmlns:p14="http://schemas.microsoft.com/office/powerpoint/2010/main" val="386120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30</a:t>
            </a:fld>
            <a:endParaRPr kumimoji="1" lang="ja-JP" altLang="en-US"/>
          </a:p>
        </p:txBody>
      </p:sp>
      <p:sp>
        <p:nvSpPr>
          <p:cNvPr id="8" name="正方形/長方形 7"/>
          <p:cNvSpPr/>
          <p:nvPr/>
        </p:nvSpPr>
        <p:spPr>
          <a:xfrm>
            <a:off x="838200" y="824948"/>
            <a:ext cx="10947400" cy="5277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dirty="0">
                <a:solidFill>
                  <a:prstClr val="black"/>
                </a:solidFill>
              </a:rPr>
              <a:t>③ただし、将来にわたって安定的に工賃を支給するため又は安定的かつ円滑に就労支援事業を継続するため、一定の条件を満たした場合は、就労支援事業活動増減差額から一定金額を次の積立金として計上することができる。</a:t>
            </a:r>
            <a:r>
              <a:rPr lang="ja-JP" altLang="en-US" sz="2000" dirty="0">
                <a:solidFill>
                  <a:prstClr val="black"/>
                </a:solidFill>
              </a:rPr>
              <a:t>（積立金明細表等が必要。）</a:t>
            </a:r>
          </a:p>
          <a:p>
            <a:pPr lvl="0">
              <a:lnSpc>
                <a:spcPct val="150000"/>
              </a:lnSpc>
            </a:pPr>
            <a:r>
              <a:rPr lang="en-US" altLang="ja-JP" sz="1600" dirty="0">
                <a:solidFill>
                  <a:prstClr val="black"/>
                </a:solidFill>
              </a:rPr>
              <a:t>※</a:t>
            </a:r>
            <a:r>
              <a:rPr lang="ja-JP" altLang="en-US" sz="1600" dirty="0">
                <a:solidFill>
                  <a:prstClr val="black"/>
                </a:solidFill>
              </a:rPr>
              <a:t>当該年度の利用者賃金及び利用者工賃の支払額が、前年度の利用者賃金及び利用者工賃の支払い実績額を下回らない場合に限り計上できる。</a:t>
            </a:r>
            <a:endParaRPr lang="en-US" altLang="ja-JP" sz="2000" dirty="0">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616965059"/>
              </p:ext>
            </p:extLst>
          </p:nvPr>
        </p:nvGraphicFramePr>
        <p:xfrm>
          <a:off x="1028700" y="3110948"/>
          <a:ext cx="10591800" cy="3538330"/>
        </p:xfrm>
        <a:graphic>
          <a:graphicData uri="http://schemas.openxmlformats.org/drawingml/2006/table">
            <a:tbl>
              <a:tblPr firstRow="1" bandRow="1">
                <a:tableStyleId>{00A15C55-8517-42AA-B614-E9B94910E393}</a:tableStyleId>
              </a:tblPr>
              <a:tblGrid>
                <a:gridCol w="2233211">
                  <a:extLst>
                    <a:ext uri="{9D8B030D-6E8A-4147-A177-3AD203B41FA5}">
                      <a16:colId xmlns:a16="http://schemas.microsoft.com/office/drawing/2014/main" val="561380312"/>
                    </a:ext>
                  </a:extLst>
                </a:gridCol>
                <a:gridCol w="3560376">
                  <a:extLst>
                    <a:ext uri="{9D8B030D-6E8A-4147-A177-3AD203B41FA5}">
                      <a16:colId xmlns:a16="http://schemas.microsoft.com/office/drawing/2014/main" val="240862957"/>
                    </a:ext>
                  </a:extLst>
                </a:gridCol>
                <a:gridCol w="2373584">
                  <a:extLst>
                    <a:ext uri="{9D8B030D-6E8A-4147-A177-3AD203B41FA5}">
                      <a16:colId xmlns:a16="http://schemas.microsoft.com/office/drawing/2014/main" val="3937096787"/>
                    </a:ext>
                  </a:extLst>
                </a:gridCol>
                <a:gridCol w="2424629">
                  <a:extLst>
                    <a:ext uri="{9D8B030D-6E8A-4147-A177-3AD203B41FA5}">
                      <a16:colId xmlns:a16="http://schemas.microsoft.com/office/drawing/2014/main" val="975656954"/>
                    </a:ext>
                  </a:extLst>
                </a:gridCol>
              </a:tblGrid>
              <a:tr h="746620">
                <a:tc>
                  <a:txBody>
                    <a:bodyPr/>
                    <a:lstStyle/>
                    <a:p>
                      <a:pPr algn="ctr"/>
                      <a:r>
                        <a:rPr kumimoji="1" lang="ja-JP" altLang="en-US" sz="2000" dirty="0"/>
                        <a:t>種類 </a:t>
                      </a:r>
                      <a:endParaRPr kumimoji="1" lang="ja-JP" altLang="en-US" sz="2000" dirty="0">
                        <a:latin typeface="HGｺﾞｼｯｸM" panose="020B0609000000000000" pitchFamily="49" charset="-128"/>
                        <a:ea typeface="HGｺﾞｼｯｸM" panose="020B0609000000000000" pitchFamily="49" charset="-128"/>
                      </a:endParaRPr>
                    </a:p>
                  </a:txBody>
                  <a:tcPr anchor="ctr"/>
                </a:tc>
                <a:tc>
                  <a:txBody>
                    <a:bodyPr/>
                    <a:lstStyle/>
                    <a:p>
                      <a:pPr algn="ctr"/>
                      <a:r>
                        <a:rPr kumimoji="1" lang="ja-JP" altLang="en-US" sz="2000" dirty="0"/>
                        <a:t>説明</a:t>
                      </a:r>
                      <a:endParaRPr kumimoji="1" lang="ja-JP" altLang="en-US" sz="2000" dirty="0">
                        <a:latin typeface="HGｺﾞｼｯｸM" panose="020B0609000000000000" pitchFamily="49" charset="-128"/>
                        <a:ea typeface="HGｺﾞｼｯｸM" panose="020B0609000000000000" pitchFamily="49" charset="-128"/>
                      </a:endParaRPr>
                    </a:p>
                  </a:txBody>
                  <a:tcPr anchor="ctr"/>
                </a:tc>
                <a:tc>
                  <a:txBody>
                    <a:bodyPr/>
                    <a:lstStyle/>
                    <a:p>
                      <a:pPr algn="ctr"/>
                      <a:r>
                        <a:rPr kumimoji="1" lang="ja-JP" altLang="en-US" sz="2000" dirty="0"/>
                        <a:t>各年度における</a:t>
                      </a:r>
                    </a:p>
                    <a:p>
                      <a:pPr algn="ctr"/>
                      <a:r>
                        <a:rPr kumimoji="1" lang="ja-JP" altLang="en-US" sz="2000" dirty="0"/>
                        <a:t>積立額の限度</a:t>
                      </a:r>
                      <a:endParaRPr kumimoji="1" lang="ja-JP" altLang="en-US" sz="2000" dirty="0">
                        <a:latin typeface="HGｺﾞｼｯｸM" panose="020B0609000000000000" pitchFamily="49" charset="-128"/>
                        <a:ea typeface="HGｺﾞｼｯｸM" panose="020B0609000000000000" pitchFamily="49" charset="-128"/>
                      </a:endParaRPr>
                    </a:p>
                  </a:txBody>
                  <a:tcPr anchor="ctr"/>
                </a:tc>
                <a:tc>
                  <a:txBody>
                    <a:bodyPr/>
                    <a:lstStyle/>
                    <a:p>
                      <a:pPr algn="ctr"/>
                      <a:r>
                        <a:rPr kumimoji="1" lang="ja-JP" altLang="en-US" sz="2000" dirty="0"/>
                        <a:t>積立上限額</a:t>
                      </a:r>
                      <a:endParaRPr kumimoji="1" lang="ja-JP" altLang="en-US" sz="2000" dirty="0">
                        <a:latin typeface="HGｺﾞｼｯｸM" panose="020B0609000000000000" pitchFamily="49" charset="-128"/>
                        <a:ea typeface="HGｺﾞｼｯｸM" panose="020B0609000000000000" pitchFamily="49" charset="-128"/>
                      </a:endParaRPr>
                    </a:p>
                  </a:txBody>
                  <a:tcPr anchor="ctr"/>
                </a:tc>
                <a:extLst>
                  <a:ext uri="{0D108BD9-81ED-4DB2-BD59-A6C34878D82A}">
                    <a16:rowId xmlns:a16="http://schemas.microsoft.com/office/drawing/2014/main" val="1653934828"/>
                  </a:ext>
                </a:extLst>
              </a:tr>
              <a:tr h="1395855">
                <a:tc>
                  <a:txBody>
                    <a:bodyPr/>
                    <a:lstStyle/>
                    <a:p>
                      <a:r>
                        <a:rPr kumimoji="1" lang="zh-TW" altLang="en-US" sz="2000" dirty="0">
                          <a:latin typeface="HGｺﾞｼｯｸM" panose="020B0609000000000000" pitchFamily="49" charset="-128"/>
                          <a:ea typeface="HGｺﾞｼｯｸM" panose="020B0609000000000000" pitchFamily="49" charset="-128"/>
                        </a:rPr>
                        <a:t>工賃変動積立金</a:t>
                      </a:r>
                      <a:endParaRPr kumimoji="1" lang="ja-JP" altLang="en-US" sz="2000" dirty="0">
                        <a:latin typeface="HGｺﾞｼｯｸM" panose="020B0609000000000000" pitchFamily="49" charset="-128"/>
                        <a:ea typeface="HGｺﾞｼｯｸM" panose="020B0609000000000000" pitchFamily="49" charset="-128"/>
                      </a:endParaRPr>
                    </a:p>
                  </a:txBody>
                  <a:tcPr/>
                </a:tc>
                <a:tc>
                  <a:txBody>
                    <a:bodyPr/>
                    <a:lstStyle/>
                    <a:p>
                      <a:r>
                        <a:rPr kumimoji="1" lang="ja-JP" altLang="en-US" sz="2000" dirty="0">
                          <a:latin typeface="HGｺﾞｼｯｸM" panose="020B0609000000000000" pitchFamily="49" charset="-128"/>
                          <a:ea typeface="HGｺﾞｼｯｸM" panose="020B0609000000000000" pitchFamily="49" charset="-128"/>
                        </a:rPr>
                        <a:t>将来の一定の賃金・工賃水準を下回った場合に、賃金・工賃を補填することに備える目的で計上する積立金</a:t>
                      </a:r>
                    </a:p>
                  </a:txBody>
                  <a:tcPr/>
                </a:tc>
                <a:tc>
                  <a:txBody>
                    <a:bodyPr/>
                    <a:lstStyle/>
                    <a:p>
                      <a:r>
                        <a:rPr kumimoji="1" lang="ja-JP" altLang="en-US" sz="2000" dirty="0">
                          <a:latin typeface="HGｺﾞｼｯｸM" panose="020B0609000000000000" pitchFamily="49" charset="-128"/>
                          <a:ea typeface="HGｺﾞｼｯｸM" panose="020B0609000000000000" pitchFamily="49" charset="-128"/>
                        </a:rPr>
                        <a:t>過去３年間の平均賃金・工賃の</a:t>
                      </a:r>
                      <a:r>
                        <a:rPr kumimoji="1" lang="en-US" altLang="ja-JP" sz="2000" dirty="0">
                          <a:latin typeface="HGｺﾞｼｯｸM" panose="020B0609000000000000" pitchFamily="49" charset="-128"/>
                          <a:ea typeface="HGｺﾞｼｯｸM" panose="020B0609000000000000" pitchFamily="49" charset="-128"/>
                        </a:rPr>
                        <a:t>10</a:t>
                      </a:r>
                      <a:r>
                        <a:rPr kumimoji="1" lang="ja-JP" altLang="en-US" sz="2000" dirty="0">
                          <a:latin typeface="HGｺﾞｼｯｸM" panose="020B0609000000000000" pitchFamily="49" charset="-128"/>
                          <a:ea typeface="HGｺﾞｼｯｸM" panose="020B0609000000000000" pitchFamily="49" charset="-128"/>
                        </a:rPr>
                        <a:t>％以内</a:t>
                      </a:r>
                    </a:p>
                  </a:txBody>
                  <a:tcPr/>
                </a:tc>
                <a:tc>
                  <a:txBody>
                    <a:bodyPr/>
                    <a:lstStyle/>
                    <a:p>
                      <a:r>
                        <a:rPr kumimoji="1" lang="ja-JP" altLang="en-US" sz="2000" dirty="0">
                          <a:latin typeface="HGｺﾞｼｯｸM" panose="020B0609000000000000" pitchFamily="49" charset="-128"/>
                          <a:ea typeface="HGｺﾞｼｯｸM" panose="020B0609000000000000" pitchFamily="49" charset="-128"/>
                        </a:rPr>
                        <a:t>過去３年間の平均賃金・工賃の </a:t>
                      </a:r>
                      <a:r>
                        <a:rPr kumimoji="1" lang="en-US" altLang="ja-JP" sz="2000" dirty="0">
                          <a:latin typeface="HGｺﾞｼｯｸM" panose="020B0609000000000000" pitchFamily="49" charset="-128"/>
                          <a:ea typeface="HGｺﾞｼｯｸM" panose="020B0609000000000000" pitchFamily="49" charset="-128"/>
                        </a:rPr>
                        <a:t>50</a:t>
                      </a:r>
                      <a:r>
                        <a:rPr kumimoji="1" lang="ja-JP" altLang="en-US" sz="2000" dirty="0">
                          <a:latin typeface="HGｺﾞｼｯｸM" panose="020B0609000000000000" pitchFamily="49" charset="-128"/>
                          <a:ea typeface="HGｺﾞｼｯｸM" panose="020B0609000000000000" pitchFamily="49" charset="-128"/>
                        </a:rPr>
                        <a:t>％以内</a:t>
                      </a:r>
                    </a:p>
                  </a:txBody>
                  <a:tcPr/>
                </a:tc>
                <a:extLst>
                  <a:ext uri="{0D108BD9-81ED-4DB2-BD59-A6C34878D82A}">
                    <a16:rowId xmlns:a16="http://schemas.microsoft.com/office/drawing/2014/main" val="388703700"/>
                  </a:ext>
                </a:extLst>
              </a:tr>
              <a:tr h="1395855">
                <a:tc>
                  <a:txBody>
                    <a:bodyPr/>
                    <a:lstStyle/>
                    <a:p>
                      <a:r>
                        <a:rPr kumimoji="1" lang="zh-TW" altLang="en-US" sz="2000" dirty="0">
                          <a:latin typeface="HGｺﾞｼｯｸM" panose="020B0609000000000000" pitchFamily="49" charset="-128"/>
                          <a:ea typeface="HGｺﾞｼｯｸM" panose="020B0609000000000000" pitchFamily="49" charset="-128"/>
                        </a:rPr>
                        <a:t>設備等整備積立金 </a:t>
                      </a:r>
                      <a:endParaRPr kumimoji="1" lang="ja-JP" altLang="en-US" sz="2000" dirty="0">
                        <a:latin typeface="HGｺﾞｼｯｸM" panose="020B0609000000000000" pitchFamily="49" charset="-128"/>
                        <a:ea typeface="HGｺﾞｼｯｸM" panose="020B0609000000000000" pitchFamily="49" charset="-128"/>
                      </a:endParaRPr>
                    </a:p>
                  </a:txBody>
                  <a:tcPr/>
                </a:tc>
                <a:tc>
                  <a:txBody>
                    <a:bodyPr/>
                    <a:lstStyle/>
                    <a:p>
                      <a:r>
                        <a:rPr kumimoji="1" lang="ja-JP" altLang="en-US" sz="2000" dirty="0">
                          <a:latin typeface="HGｺﾞｼｯｸM" panose="020B0609000000000000" pitchFamily="49" charset="-128"/>
                          <a:ea typeface="HGｺﾞｼｯｸM" panose="020B0609000000000000" pitchFamily="49" charset="-128"/>
                        </a:rPr>
                        <a:t>生産活動に要する設備等の更新又は新たな業種への展開を行うための、設備等の導入に備える目的で計上する積立金</a:t>
                      </a:r>
                    </a:p>
                  </a:txBody>
                  <a:tcPr/>
                </a:tc>
                <a:tc>
                  <a:txBody>
                    <a:bodyPr/>
                    <a:lstStyle/>
                    <a:p>
                      <a:r>
                        <a:rPr kumimoji="1" lang="ja-JP" altLang="en-US" sz="2000" dirty="0">
                          <a:latin typeface="HGｺﾞｼｯｸM" panose="020B0609000000000000" pitchFamily="49" charset="-128"/>
                          <a:ea typeface="HGｺﾞｼｯｸM" panose="020B0609000000000000" pitchFamily="49" charset="-128"/>
                        </a:rPr>
                        <a:t>就労支援事業収入の</a:t>
                      </a:r>
                      <a:r>
                        <a:rPr kumimoji="1" lang="en-US" altLang="ja-JP" sz="2000" dirty="0">
                          <a:latin typeface="HGｺﾞｼｯｸM" panose="020B0609000000000000" pitchFamily="49" charset="-128"/>
                          <a:ea typeface="HGｺﾞｼｯｸM" panose="020B0609000000000000" pitchFamily="49" charset="-128"/>
                        </a:rPr>
                        <a:t>10</a:t>
                      </a:r>
                      <a:r>
                        <a:rPr kumimoji="1" lang="ja-JP" altLang="en-US" sz="2000" dirty="0">
                          <a:latin typeface="HGｺﾞｼｯｸM" panose="020B0609000000000000" pitchFamily="49" charset="-128"/>
                          <a:ea typeface="HGｺﾞｼｯｸM" panose="020B0609000000000000" pitchFamily="49" charset="-128"/>
                        </a:rPr>
                        <a:t>％以内</a:t>
                      </a:r>
                    </a:p>
                  </a:txBody>
                  <a:tcPr/>
                </a:tc>
                <a:tc>
                  <a:txBody>
                    <a:bodyPr/>
                    <a:lstStyle/>
                    <a:p>
                      <a:r>
                        <a:rPr kumimoji="1" lang="ja-JP" altLang="en-US" sz="2000" dirty="0">
                          <a:latin typeface="HGｺﾞｼｯｸM" panose="020B0609000000000000" pitchFamily="49" charset="-128"/>
                          <a:ea typeface="HGｺﾞｼｯｸM" panose="020B0609000000000000" pitchFamily="49" charset="-128"/>
                        </a:rPr>
                        <a:t>就労支援事業資産の取得価額の </a:t>
                      </a:r>
                      <a:r>
                        <a:rPr kumimoji="1" lang="en-US" altLang="ja-JP" sz="2000" dirty="0">
                          <a:latin typeface="HGｺﾞｼｯｸM" panose="020B0609000000000000" pitchFamily="49" charset="-128"/>
                          <a:ea typeface="HGｺﾞｼｯｸM" panose="020B0609000000000000" pitchFamily="49" charset="-128"/>
                        </a:rPr>
                        <a:t>75</a:t>
                      </a:r>
                      <a:r>
                        <a:rPr kumimoji="1" lang="ja-JP" altLang="en-US" sz="2000" dirty="0">
                          <a:latin typeface="HGｺﾞｼｯｸM" panose="020B0609000000000000" pitchFamily="49" charset="-128"/>
                          <a:ea typeface="HGｺﾞｼｯｸM" panose="020B0609000000000000" pitchFamily="49" charset="-128"/>
                        </a:rPr>
                        <a:t>％以内</a:t>
                      </a:r>
                    </a:p>
                  </a:txBody>
                  <a:tcPr/>
                </a:tc>
                <a:extLst>
                  <a:ext uri="{0D108BD9-81ED-4DB2-BD59-A6C34878D82A}">
                    <a16:rowId xmlns:a16="http://schemas.microsoft.com/office/drawing/2014/main" val="1372643246"/>
                  </a:ext>
                </a:extLst>
              </a:tr>
            </a:tbl>
          </a:graphicData>
        </a:graphic>
      </p:graphicFrame>
      <p:sp>
        <p:nvSpPr>
          <p:cNvPr id="7" name="タイトル 1"/>
          <p:cNvSpPr>
            <a:spLocks noGrp="1"/>
          </p:cNvSpPr>
          <p:nvPr>
            <p:ph type="title"/>
          </p:nvPr>
        </p:nvSpPr>
        <p:spPr>
          <a:xfrm>
            <a:off x="838199" y="343057"/>
            <a:ext cx="3455505" cy="571344"/>
          </a:xfrm>
          <a:solidFill>
            <a:srgbClr val="FFFF00"/>
          </a:solidFill>
        </p:spPr>
        <p:txBody>
          <a:bodyPr>
            <a:normAutofit fontScale="90000"/>
          </a:bodyPr>
          <a:lstStyle/>
          <a:p>
            <a:r>
              <a:rPr lang="ja-JP" altLang="en-US" sz="3600" b="1" dirty="0"/>
              <a:t>就労支援事業会計</a:t>
            </a:r>
          </a:p>
        </p:txBody>
      </p:sp>
    </p:spTree>
    <p:extLst>
      <p:ext uri="{BB962C8B-B14F-4D97-AF65-F5344CB8AC3E}">
        <p14:creationId xmlns:p14="http://schemas.microsoft.com/office/powerpoint/2010/main" val="1727870330"/>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4699000" cy="571344"/>
          </a:xfrm>
          <a:solidFill>
            <a:srgbClr val="FFFF00"/>
          </a:solidFill>
        </p:spPr>
        <p:txBody>
          <a:bodyPr>
            <a:normAutofit fontScale="90000"/>
          </a:bodyPr>
          <a:lstStyle/>
          <a:p>
            <a:r>
              <a:rPr lang="ja-JP" altLang="en-US" sz="3600" b="1" dirty="0"/>
              <a:t>契約書・重要事項説明書</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31</a:t>
            </a:fld>
            <a:endParaRPr kumimoji="1" lang="ja-JP" altLang="en-US"/>
          </a:p>
        </p:txBody>
      </p:sp>
      <p:sp>
        <p:nvSpPr>
          <p:cNvPr id="8" name="正方形/長方形 7"/>
          <p:cNvSpPr/>
          <p:nvPr/>
        </p:nvSpPr>
        <p:spPr>
          <a:xfrm>
            <a:off x="838200" y="914401"/>
            <a:ext cx="10947400" cy="526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US" altLang="ja-JP" sz="2200" dirty="0">
                <a:solidFill>
                  <a:prstClr val="black"/>
                </a:solidFill>
              </a:rPr>
              <a:t>【</a:t>
            </a:r>
            <a:r>
              <a:rPr lang="ja-JP" altLang="en-US" sz="2200" dirty="0">
                <a:solidFill>
                  <a:prstClr val="black"/>
                </a:solidFill>
              </a:rPr>
              <a:t>契約書</a:t>
            </a:r>
            <a:r>
              <a:rPr lang="en-US" altLang="ja-JP" sz="2200" dirty="0">
                <a:solidFill>
                  <a:prstClr val="black"/>
                </a:solidFill>
              </a:rPr>
              <a:t>】</a:t>
            </a:r>
          </a:p>
          <a:p>
            <a:pPr lvl="0">
              <a:lnSpc>
                <a:spcPct val="150000"/>
              </a:lnSpc>
            </a:pPr>
            <a:r>
              <a:rPr lang="ja-JP" altLang="en-US" sz="2200" dirty="0">
                <a:solidFill>
                  <a:prstClr val="black"/>
                </a:solidFill>
              </a:rPr>
              <a:t>①利用契約書について、</a:t>
            </a:r>
            <a:r>
              <a:rPr lang="ja-JP" altLang="en-US" sz="2200" dirty="0">
                <a:solidFill>
                  <a:srgbClr val="FF0000"/>
                </a:solidFill>
              </a:rPr>
              <a:t>法人</a:t>
            </a:r>
            <a:r>
              <a:rPr lang="ja-JP" altLang="en-US" sz="2200" dirty="0">
                <a:solidFill>
                  <a:prstClr val="black"/>
                </a:solidFill>
              </a:rPr>
              <a:t>と利用者との契約となるよう文言を変更すること。</a:t>
            </a:r>
            <a:endParaRPr lang="en-US" altLang="ja-JP" sz="2200" dirty="0">
              <a:solidFill>
                <a:prstClr val="black"/>
              </a:solidFill>
            </a:endParaRPr>
          </a:p>
          <a:p>
            <a:pPr lvl="0">
              <a:lnSpc>
                <a:spcPct val="150000"/>
              </a:lnSpc>
            </a:pPr>
            <a:r>
              <a:rPr lang="ja-JP" altLang="en-US" sz="2200" dirty="0">
                <a:solidFill>
                  <a:prstClr val="black"/>
                </a:solidFill>
              </a:rPr>
              <a:t>　</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重要事項説明書</a:t>
            </a:r>
            <a:r>
              <a:rPr lang="en-US" altLang="ja-JP" sz="2200" dirty="0">
                <a:solidFill>
                  <a:prstClr val="black"/>
                </a:solidFill>
              </a:rPr>
              <a:t>】</a:t>
            </a:r>
          </a:p>
          <a:p>
            <a:pPr lvl="0">
              <a:lnSpc>
                <a:spcPct val="150000"/>
              </a:lnSpc>
            </a:pPr>
            <a:r>
              <a:rPr lang="ja-JP" altLang="en-US" sz="2200" dirty="0">
                <a:solidFill>
                  <a:prstClr val="black"/>
                </a:solidFill>
              </a:rPr>
              <a:t>①運営規程の内容と異なるものがあるため、整合させること。</a:t>
            </a:r>
            <a:endParaRPr lang="en-US" altLang="ja-JP" sz="2200" dirty="0">
              <a:solidFill>
                <a:prstClr val="black"/>
              </a:solidFill>
            </a:endParaRPr>
          </a:p>
          <a:p>
            <a:pPr lvl="0">
              <a:lnSpc>
                <a:spcPct val="150000"/>
              </a:lnSpc>
            </a:pPr>
            <a:r>
              <a:rPr lang="ja-JP" altLang="en-US" sz="2200" dirty="0">
                <a:solidFill>
                  <a:prstClr val="black"/>
                </a:solidFill>
              </a:rPr>
              <a:t>②事業所の見やすい場所に掲示すること。</a:t>
            </a:r>
            <a:endParaRPr lang="en-US" altLang="ja-JP" sz="2200" dirty="0">
              <a:solidFill>
                <a:prstClr val="black"/>
              </a:solidFill>
            </a:endParaRPr>
          </a:p>
        </p:txBody>
      </p:sp>
      <p:sp>
        <p:nvSpPr>
          <p:cNvPr id="7" name="角丸四角形 6"/>
          <p:cNvSpPr/>
          <p:nvPr/>
        </p:nvSpPr>
        <p:spPr>
          <a:xfrm>
            <a:off x="2176657" y="2225993"/>
            <a:ext cx="8270486" cy="107214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法人名・法人住所・法人代表者名が必要。</a:t>
            </a:r>
            <a:endParaRPr lang="en-US" altLang="ja-JP" sz="2200" dirty="0">
              <a:solidFill>
                <a:schemeClr val="tx1"/>
              </a:solidFill>
            </a:endParaRPr>
          </a:p>
          <a:p>
            <a:r>
              <a:rPr lang="ja-JP" altLang="en-US" sz="2200" dirty="0">
                <a:solidFill>
                  <a:schemeClr val="tx1"/>
                </a:solidFill>
              </a:rPr>
              <a:t>法人＝事業者であり、事業所ではないため、混同しないように注意。　</a:t>
            </a:r>
            <a:endParaRPr lang="en-US" altLang="ja-JP" sz="2200" dirty="0">
              <a:solidFill>
                <a:schemeClr val="tx1"/>
              </a:solidFill>
            </a:endParaRPr>
          </a:p>
        </p:txBody>
      </p:sp>
      <p:sp>
        <p:nvSpPr>
          <p:cNvPr id="9" name="角丸四角形 8"/>
          <p:cNvSpPr/>
          <p:nvPr/>
        </p:nvSpPr>
        <p:spPr>
          <a:xfrm>
            <a:off x="2176657" y="5103232"/>
            <a:ext cx="8270486" cy="107214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掲示は、利用者又は家族等に対して見やすい場所に行う。</a:t>
            </a:r>
            <a:endParaRPr lang="en-US" altLang="ja-JP" sz="2200" dirty="0">
              <a:solidFill>
                <a:schemeClr val="tx1"/>
              </a:solidFill>
            </a:endParaRPr>
          </a:p>
          <a:p>
            <a:r>
              <a:rPr lang="ja-JP" altLang="en-US" sz="2200" dirty="0">
                <a:solidFill>
                  <a:schemeClr val="tx1"/>
                </a:solidFill>
              </a:rPr>
              <a:t>ファイル等で、自由に閲覧可能な形で備え付けることでも可。</a:t>
            </a:r>
            <a:endParaRPr lang="en-US" altLang="ja-JP" sz="2200" dirty="0">
              <a:solidFill>
                <a:schemeClr val="tx1"/>
              </a:solidFill>
            </a:endParaRPr>
          </a:p>
        </p:txBody>
      </p:sp>
    </p:spTree>
    <p:extLst>
      <p:ext uri="{BB962C8B-B14F-4D97-AF65-F5344CB8AC3E}">
        <p14:creationId xmlns:p14="http://schemas.microsoft.com/office/powerpoint/2010/main" val="259520418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3803374" cy="571344"/>
          </a:xfrm>
          <a:solidFill>
            <a:srgbClr val="FFFF00"/>
          </a:solidFill>
        </p:spPr>
        <p:txBody>
          <a:bodyPr>
            <a:normAutofit/>
          </a:bodyPr>
          <a:lstStyle/>
          <a:p>
            <a:r>
              <a:rPr lang="ja-JP" altLang="en-US" sz="3600" b="1" dirty="0"/>
              <a:t>ヒヤリハット・事故</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32</a:t>
            </a:fld>
            <a:endParaRPr kumimoji="1" lang="ja-JP" altLang="en-US"/>
          </a:p>
        </p:txBody>
      </p:sp>
      <p:sp>
        <p:nvSpPr>
          <p:cNvPr id="8" name="正方形/長方形 7"/>
          <p:cNvSpPr/>
          <p:nvPr/>
        </p:nvSpPr>
        <p:spPr>
          <a:xfrm>
            <a:off x="838200" y="1231902"/>
            <a:ext cx="10750826" cy="511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dirty="0">
                <a:solidFill>
                  <a:prstClr val="black"/>
                </a:solidFill>
              </a:rPr>
              <a:t>①事故対応マニュアル（発生した場合の対応方法）を作成すること。</a:t>
            </a:r>
            <a:endParaRPr lang="en-US" altLang="ja-JP" sz="2200" dirty="0">
              <a:solidFill>
                <a:prstClr val="black"/>
              </a:solidFill>
            </a:endParaRPr>
          </a:p>
          <a:p>
            <a:pPr lvl="0">
              <a:lnSpc>
                <a:spcPct val="150000"/>
              </a:lnSpc>
            </a:pPr>
            <a:r>
              <a:rPr lang="ja-JP" altLang="en-US" sz="2200" dirty="0">
                <a:solidFill>
                  <a:prstClr val="black"/>
                </a:solidFill>
              </a:rPr>
              <a:t>②事故が発生した場合は、速やかに県、市町に連絡することが必要なことから、事故対応マニュアルにその旨記載すること。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a:lnSpc>
                <a:spcPct val="150000"/>
              </a:lnSpc>
            </a:pPr>
            <a:r>
              <a:rPr lang="ja-JP" altLang="en-US" sz="2200" dirty="0">
                <a:solidFill>
                  <a:prstClr val="black"/>
                </a:solidFill>
              </a:rPr>
              <a:t>③ヒヤリハット・事故が発生した際は、再発防止策を職員間で共有すること。</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ja-JP" altLang="en-US" sz="2200" dirty="0">
                <a:solidFill>
                  <a:prstClr val="black"/>
                </a:solidFill>
              </a:rPr>
              <a:t>　</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p:txBody>
      </p:sp>
      <p:sp>
        <p:nvSpPr>
          <p:cNvPr id="9" name="角丸四角形 8"/>
          <p:cNvSpPr/>
          <p:nvPr/>
        </p:nvSpPr>
        <p:spPr>
          <a:xfrm>
            <a:off x="1231323" y="3092333"/>
            <a:ext cx="10161154" cy="207017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まず第一報を県・市町に入れる。</a:t>
            </a:r>
            <a:endParaRPr lang="en-US" altLang="ja-JP" sz="2200" dirty="0">
              <a:solidFill>
                <a:schemeClr val="tx1"/>
              </a:solidFill>
            </a:endParaRPr>
          </a:p>
          <a:p>
            <a:r>
              <a:rPr lang="ja-JP" altLang="en-US" sz="2200" dirty="0">
                <a:solidFill>
                  <a:schemeClr val="tx1"/>
                </a:solidFill>
              </a:rPr>
              <a:t>事故報告書の内容には、５Ｗ１Ｈを明確にするとともに漏れなく記載すること。</a:t>
            </a:r>
          </a:p>
          <a:p>
            <a:r>
              <a:rPr lang="ja-JP" altLang="en-US" sz="2200" dirty="0">
                <a:solidFill>
                  <a:schemeClr val="tx1"/>
                </a:solidFill>
              </a:rPr>
              <a:t>再発防止のため改善策については、</a:t>
            </a:r>
            <a:r>
              <a:rPr lang="ja-JP" altLang="en-US" sz="2200" dirty="0">
                <a:solidFill>
                  <a:srgbClr val="FF0000"/>
                </a:solidFill>
              </a:rPr>
              <a:t>検討した内容</a:t>
            </a:r>
            <a:r>
              <a:rPr lang="ja-JP" altLang="en-US" sz="2200" dirty="0">
                <a:solidFill>
                  <a:schemeClr val="tx1"/>
                </a:solidFill>
              </a:rPr>
              <a:t>を事故報告書により報告すること。（○○を今後検討するではない）</a:t>
            </a:r>
            <a:endParaRPr lang="en-US" altLang="ja-JP" sz="2200" dirty="0">
              <a:solidFill>
                <a:schemeClr val="tx1"/>
              </a:solidFill>
            </a:endParaRPr>
          </a:p>
        </p:txBody>
      </p:sp>
    </p:spTree>
    <p:extLst>
      <p:ext uri="{BB962C8B-B14F-4D97-AF65-F5344CB8AC3E}">
        <p14:creationId xmlns:p14="http://schemas.microsoft.com/office/powerpoint/2010/main" val="2111210293"/>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3694043" cy="571344"/>
          </a:xfrm>
          <a:solidFill>
            <a:srgbClr val="FFFF00"/>
          </a:solidFill>
        </p:spPr>
        <p:txBody>
          <a:bodyPr>
            <a:normAutofit/>
          </a:bodyPr>
          <a:lstStyle/>
          <a:p>
            <a:r>
              <a:rPr lang="ja-JP" altLang="en-US" sz="3600" b="1" dirty="0"/>
              <a:t>ヒヤリハット・事故</a:t>
            </a:r>
          </a:p>
        </p:txBody>
      </p:sp>
      <p:sp>
        <p:nvSpPr>
          <p:cNvPr id="6" name="スライド番号プレースホルダー 5"/>
          <p:cNvSpPr>
            <a:spLocks noGrp="1"/>
          </p:cNvSpPr>
          <p:nvPr>
            <p:ph type="sldNum" sz="quarter" idx="12"/>
          </p:nvPr>
        </p:nvSpPr>
        <p:spPr/>
        <p:txBody>
          <a:bodyPr/>
          <a:lstStyle/>
          <a:p>
            <a:fld id="{BD6F1CBD-B437-47E4-8EA4-6A9B6D02C591}" type="slidenum">
              <a:rPr kumimoji="1" lang="ja-JP" altLang="en-US" smtClean="0"/>
              <a:t>33</a:t>
            </a:fld>
            <a:endParaRPr kumimoji="1" lang="ja-JP" altLang="en-US"/>
          </a:p>
        </p:txBody>
      </p:sp>
      <p:sp>
        <p:nvSpPr>
          <p:cNvPr id="8" name="正方形/長方形 7"/>
          <p:cNvSpPr/>
          <p:nvPr/>
        </p:nvSpPr>
        <p:spPr>
          <a:xfrm>
            <a:off x="838200" y="1189386"/>
            <a:ext cx="10947400" cy="509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ja-JP" altLang="en-US" sz="2200" b="1" dirty="0">
                <a:solidFill>
                  <a:prstClr val="black"/>
                </a:solidFill>
              </a:rPr>
              <a:t>以下を参考にしてください。</a:t>
            </a:r>
            <a:endParaRPr lang="en-US" altLang="ja-JP" sz="2200" b="1"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a:t>
            </a:r>
          </a:p>
          <a:p>
            <a:pPr lvl="0">
              <a:lnSpc>
                <a:spcPct val="150000"/>
              </a:lnSpc>
            </a:pPr>
            <a:r>
              <a:rPr lang="ja-JP" altLang="en-US" sz="2200" dirty="0">
                <a:solidFill>
                  <a:prstClr val="black"/>
                </a:solidFill>
              </a:rPr>
              <a:t>○福祉サービスにおける危機管理（リスクマネジメント）に関する取り組み指針</a:t>
            </a:r>
            <a:endParaRPr lang="en-US" altLang="ja-JP" sz="2200" dirty="0">
              <a:solidFill>
                <a:prstClr val="black"/>
              </a:solidFill>
            </a:endParaRPr>
          </a:p>
          <a:p>
            <a:pPr lvl="0">
              <a:lnSpc>
                <a:spcPct val="150000"/>
              </a:lnSpc>
            </a:pPr>
            <a:r>
              <a:rPr lang="en-US" altLang="ja-JP" sz="2200" dirty="0">
                <a:solidFill>
                  <a:prstClr val="black"/>
                </a:solidFill>
                <a:hlinkClick r:id="rId3"/>
              </a:rPr>
              <a:t>https://www.mhlw.go.jp/houdou/2002/04/h0422-2.html</a:t>
            </a: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r>
              <a:rPr lang="en-US" altLang="ja-JP" sz="2200" dirty="0">
                <a:solidFill>
                  <a:prstClr val="black"/>
                </a:solidFill>
              </a:rPr>
              <a:t>【</a:t>
            </a:r>
            <a:r>
              <a:rPr lang="ja-JP" altLang="en-US" sz="2200" dirty="0">
                <a:solidFill>
                  <a:prstClr val="black"/>
                </a:solidFill>
              </a:rPr>
              <a:t>香川県障害福祉課</a:t>
            </a:r>
            <a:r>
              <a:rPr lang="en-US" altLang="ja-JP" sz="2200" dirty="0">
                <a:solidFill>
                  <a:prstClr val="black"/>
                </a:solidFill>
              </a:rPr>
              <a:t>】</a:t>
            </a:r>
          </a:p>
          <a:p>
            <a:pPr lvl="0">
              <a:lnSpc>
                <a:spcPct val="150000"/>
              </a:lnSpc>
            </a:pPr>
            <a:r>
              <a:rPr lang="ja-JP" altLang="en-US" sz="2200" dirty="0">
                <a:solidFill>
                  <a:prstClr val="black"/>
                </a:solidFill>
              </a:rPr>
              <a:t>○事故報告様式：</a:t>
            </a:r>
            <a:r>
              <a:rPr lang="en-US" altLang="ja-JP" sz="2200" dirty="0">
                <a:solidFill>
                  <a:prstClr val="black"/>
                </a:solidFill>
                <a:hlinkClick r:id="rId4"/>
              </a:rPr>
              <a:t>https://www.pref.kagawa.lg.jp/shogaifukushi/jigyosha/kfvn.html</a:t>
            </a:r>
            <a:endParaRPr lang="en-US" altLang="ja-JP" sz="2200" dirty="0">
              <a:solidFill>
                <a:prstClr val="black"/>
              </a:solidFill>
            </a:endParaRPr>
          </a:p>
          <a:p>
            <a:pPr lvl="0">
              <a:lnSpc>
                <a:spcPct val="150000"/>
              </a:lnSpc>
            </a:pPr>
            <a:r>
              <a:rPr lang="ja-JP" altLang="en-US" sz="2200" dirty="0">
                <a:solidFill>
                  <a:prstClr val="black"/>
                </a:solidFill>
              </a:rPr>
              <a:t>○事故報告書提出先：</a:t>
            </a:r>
            <a:endParaRPr lang="en-US" altLang="ja-JP" sz="2200" dirty="0">
              <a:solidFill>
                <a:prstClr val="black"/>
              </a:solidFill>
            </a:endParaRPr>
          </a:p>
          <a:p>
            <a:pPr lvl="0">
              <a:lnSpc>
                <a:spcPct val="150000"/>
              </a:lnSpc>
            </a:pPr>
            <a:r>
              <a:rPr lang="ja-JP" altLang="en-US" sz="2200" dirty="0">
                <a:solidFill>
                  <a:prstClr val="black"/>
                </a:solidFill>
              </a:rPr>
              <a:t>　　　　　　　</a:t>
            </a:r>
            <a:r>
              <a:rPr lang="en-US" altLang="ja-JP" sz="2200" kern="0" dirty="0">
                <a:solidFill>
                  <a:srgbClr val="000000"/>
                </a:solidFill>
                <a:cs typeface="ＭＳ明朝"/>
                <a:hlinkClick r:id="rId5"/>
              </a:rPr>
              <a:t> https://apply.e-tumo.jp/pref-kagawa-u/offer/offerList_detail?tempSeq=4561</a:t>
            </a:r>
            <a:endParaRPr lang="en-US" altLang="ja-JP" sz="2200" dirty="0">
              <a:solidFill>
                <a:prstClr val="black"/>
              </a:solidFill>
            </a:endParaRPr>
          </a:p>
          <a:p>
            <a:pPr lvl="0">
              <a:lnSpc>
                <a:spcPct val="150000"/>
              </a:lnSpc>
            </a:pPr>
            <a:r>
              <a:rPr lang="ja-JP" altLang="en-US" sz="2200" kern="0" dirty="0">
                <a:solidFill>
                  <a:srgbClr val="000000"/>
                </a:solidFill>
                <a:cs typeface="ＭＳ明朝"/>
                <a:hlinkClick r:id="rId5"/>
              </a:rPr>
              <a:t>　　　　　　　</a:t>
            </a:r>
            <a:endParaRPr lang="en-US" altLang="ja-JP" sz="2200" kern="0" dirty="0">
              <a:solidFill>
                <a:srgbClr val="000000"/>
              </a:solidFill>
              <a:cs typeface="ＭＳ明朝"/>
            </a:endParaRPr>
          </a:p>
          <a:p>
            <a:pPr>
              <a:lnSpc>
                <a:spcPts val="1800"/>
              </a:lnSpc>
            </a:pPr>
            <a:endParaRPr lang="en-US" altLang="ja-JP" sz="2200" dirty="0">
              <a:solidFill>
                <a:prstClr val="black"/>
              </a:solidFill>
            </a:endParaRPr>
          </a:p>
          <a:p>
            <a:pPr>
              <a:lnSpc>
                <a:spcPts val="1800"/>
              </a:lnSpc>
            </a:pPr>
            <a:endParaRPr lang="en-US" altLang="ja-JP" sz="2200" dirty="0">
              <a:solidFill>
                <a:prstClr val="black"/>
              </a:solidFill>
            </a:endParaRPr>
          </a:p>
          <a:p>
            <a:pPr lvl="0">
              <a:lnSpc>
                <a:spcPct val="150000"/>
              </a:lnSpc>
            </a:pPr>
            <a:endParaRPr lang="en-US" altLang="ja-JP" sz="2200" dirty="0">
              <a:solidFill>
                <a:prstClr val="black"/>
              </a:solidFill>
            </a:endParaRPr>
          </a:p>
          <a:p>
            <a:pPr lvl="0">
              <a:lnSpc>
                <a:spcPct val="150000"/>
              </a:lnSpc>
            </a:pPr>
            <a:endParaRPr lang="en-US" altLang="ja-JP" sz="2200" dirty="0">
              <a:solidFill>
                <a:prstClr val="black"/>
              </a:solidFill>
            </a:endParaRPr>
          </a:p>
        </p:txBody>
      </p:sp>
    </p:spTree>
    <p:extLst>
      <p:ext uri="{BB962C8B-B14F-4D97-AF65-F5344CB8AC3E}">
        <p14:creationId xmlns:p14="http://schemas.microsoft.com/office/powerpoint/2010/main" val="324514917"/>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144677371"/>
              </p:ext>
            </p:extLst>
          </p:nvPr>
        </p:nvGraphicFramePr>
        <p:xfrm>
          <a:off x="584791" y="328137"/>
          <a:ext cx="10994621" cy="6189621"/>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469987">
                  <a:extLst>
                    <a:ext uri="{9D8B030D-6E8A-4147-A177-3AD203B41FA5}">
                      <a16:colId xmlns:a16="http://schemas.microsoft.com/office/drawing/2014/main" val="20004"/>
                    </a:ext>
                  </a:extLst>
                </a:gridCol>
                <a:gridCol w="14575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817628">
                <a:tc rowSpan="2">
                  <a:txBody>
                    <a:bodyPr/>
                    <a:lstStyle/>
                    <a:p>
                      <a:pPr indent="0"/>
                      <a:r>
                        <a:rPr lang="ja-JP" altLang="en-US" sz="1800" dirty="0">
                          <a:latin typeface="メイリオ" panose="020B0604030504040204" pitchFamily="50" charset="-128"/>
                          <a:ea typeface="メイリオ" panose="020B0604030504040204" pitchFamily="50" charset="-128"/>
                        </a:rPr>
                        <a:t>３</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rowSpan="2">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感染症対策の強化</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施設・居住・通所系</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a:txBody>
                    <a:bodyPr/>
                    <a:lstStyle/>
                    <a:p>
                      <a:pPr indent="0"/>
                      <a:r>
                        <a:rPr lang="ja" altLang="ja-JP" sz="1800" dirty="0">
                          <a:latin typeface="Meiryo"/>
                          <a:ea typeface="Meiryo"/>
                        </a:rPr>
                        <a:t>①委員会</a:t>
                      </a:r>
                      <a:r>
                        <a:rPr lang="ja-JP" altLang="en-US" sz="1800" dirty="0">
                          <a:latin typeface="Meiryo"/>
                          <a:ea typeface="Meiryo"/>
                        </a:rPr>
                        <a:t>の設置及び開催（</a:t>
                      </a:r>
                      <a:r>
                        <a:rPr lang="en-US" altLang="ja-JP" sz="1800" dirty="0">
                          <a:latin typeface="Meiryo"/>
                          <a:ea typeface="Meiryo"/>
                        </a:rPr>
                        <a:t>3</a:t>
                      </a:r>
                      <a:r>
                        <a:rPr lang="ja-JP" altLang="en-US" sz="1800" dirty="0">
                          <a:latin typeface="Meiryo"/>
                          <a:ea typeface="Meiryo"/>
                        </a:rPr>
                        <a:t>月に</a:t>
                      </a:r>
                      <a:r>
                        <a:rPr lang="en-US" altLang="ja-JP" sz="1800" dirty="0">
                          <a:latin typeface="Meiryo"/>
                          <a:ea typeface="Meiryo"/>
                        </a:rPr>
                        <a:t>1</a:t>
                      </a:r>
                      <a:r>
                        <a:rPr lang="ja-JP" altLang="en-US" sz="1800" dirty="0">
                          <a:latin typeface="Meiryo"/>
                          <a:ea typeface="Meiryo"/>
                        </a:rPr>
                        <a:t>回）</a:t>
                      </a:r>
                      <a:endParaRPr lang="en-US" altLang="ja-JP" sz="1800" dirty="0">
                        <a:latin typeface="Meiryo"/>
                        <a:ea typeface="Meiryo"/>
                      </a:endParaRPr>
                    </a:p>
                    <a:p>
                      <a:pPr indent="0"/>
                      <a:r>
                        <a:rPr lang="ja-JP" altLang="en-US" sz="1800" dirty="0">
                          <a:latin typeface="Meiryo"/>
                          <a:ea typeface="Meiryo"/>
                        </a:rPr>
                        <a:t>委員会での検討結果を従業者に周知</a:t>
                      </a:r>
                      <a:endParaRPr lang="ja" altLang="ja-JP" sz="1800" dirty="0">
                        <a:latin typeface="Meiryo"/>
                        <a:ea typeface="Meiryo"/>
                      </a:endParaRPr>
                    </a:p>
                    <a:p>
                      <a:pPr indent="0"/>
                      <a:r>
                        <a:rPr lang="ja" altLang="ja-JP" sz="1800" dirty="0">
                          <a:latin typeface="メイリオ" panose="020B0604030504040204" pitchFamily="50" charset="-128"/>
                          <a:ea typeface="メイリオ" panose="020B0604030504040204" pitchFamily="50" charset="-128"/>
                        </a:rPr>
                        <a:t>②指針の整備</a:t>
                      </a:r>
                    </a:p>
                    <a:p>
                      <a:pPr indent="0"/>
                      <a:r>
                        <a:rPr lang="ja" altLang="ja-JP" sz="1800" dirty="0">
                          <a:latin typeface="メイリオ" panose="020B0604030504040204" pitchFamily="50" charset="-128"/>
                          <a:ea typeface="メイリオ" panose="020B0604030504040204" pitchFamily="50" charset="-128"/>
                        </a:rPr>
                        <a:t>③研修の実施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回以上）</a:t>
                      </a:r>
                      <a:endParaRPr lang="ja"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④</a:t>
                      </a:r>
                      <a:r>
                        <a:rPr lang="en-US" altLang="ja-JP" sz="1800" dirty="0" err="1">
                          <a:latin typeface="メイリオ" panose="020B0604030504040204" pitchFamily="50" charset="-128"/>
                          <a:ea typeface="メイリオ" panose="020B0604030504040204" pitchFamily="50" charset="-128"/>
                        </a:rPr>
                        <a:t>訓練</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シミュレーション</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回以上）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rowSpan="2">
                  <a:txBody>
                    <a:bodyPr/>
                    <a:lstStyle/>
                    <a:p>
                      <a:pPr indent="0"/>
                      <a:r>
                        <a:rPr lang="en-US" altLang="ja-JP" sz="1800" dirty="0">
                          <a:latin typeface="メイリオ" panose="020B0604030504040204" pitchFamily="50" charset="-128"/>
                          <a:ea typeface="メイリオ" panose="020B0604030504040204" pitchFamily="50" charset="-128"/>
                        </a:rPr>
                        <a:t>R6.4.1~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rowSpan="2">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extLst>
                  <a:ext uri="{0D108BD9-81ED-4DB2-BD59-A6C34878D82A}">
                    <a16:rowId xmlns:a16="http://schemas.microsoft.com/office/drawing/2014/main" val="1947669071"/>
                  </a:ext>
                </a:extLst>
              </a:tr>
              <a:tr h="2870791">
                <a:tc vMerge="1">
                  <a:txBody>
                    <a:bodyPr/>
                    <a:lstStyle/>
                    <a:p>
                      <a:endParaRPr kumimoji="1" lang="ja-JP" altLang="en-US"/>
                    </a:p>
                  </a:txBody>
                  <a:tcPr/>
                </a:tc>
                <a:tc vMerge="1">
                  <a:txBody>
                    <a:bodyPr/>
                    <a:lstStyle/>
                    <a:p>
                      <a:endParaRPr kumimoji="1" lang="ja-JP" altLang="en-US"/>
                    </a:p>
                  </a:txBody>
                  <a:tcPr/>
                </a:tc>
                <a:tc>
                  <a:txBody>
                    <a:bodyPr/>
                    <a:lstStyle/>
                    <a:p>
                      <a:pPr indent="0"/>
                      <a:r>
                        <a:rPr lang="ja-JP" altLang="en-US" sz="1800" dirty="0">
                          <a:latin typeface="メイリオ" panose="020B0604030504040204" pitchFamily="50" charset="-128"/>
                          <a:ea typeface="メイリオ" panose="020B0604030504040204" pitchFamily="50" charset="-128"/>
                        </a:rPr>
                        <a:t>訪問・相談系</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0" i="0" u="none" strike="noStrike" kern="1200" cap="none" spc="0" normalizeH="0" baseline="0" noProof="0" dirty="0">
                          <a:ln>
                            <a:noFill/>
                          </a:ln>
                          <a:solidFill>
                            <a:prstClr val="black"/>
                          </a:solidFill>
                          <a:effectLst/>
                          <a:uLnTx/>
                          <a:uFillTx/>
                          <a:latin typeface="Meiryo"/>
                          <a:ea typeface="Meiryo"/>
                          <a:cs typeface="+mn-cs"/>
                        </a:rPr>
                        <a:t>①委員会</a:t>
                      </a: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の設置及び開催（</a:t>
                      </a:r>
                      <a:r>
                        <a:rPr kumimoji="1" lang="en-US" altLang="ja-JP" sz="1800" b="0" i="0" u="none" strike="noStrike" kern="1200" cap="none" spc="0" normalizeH="0" baseline="0" noProof="0" dirty="0">
                          <a:ln>
                            <a:noFill/>
                          </a:ln>
                          <a:solidFill>
                            <a:prstClr val="black"/>
                          </a:solidFill>
                          <a:effectLst/>
                          <a:uLnTx/>
                          <a:uFillTx/>
                          <a:latin typeface="Meiryo"/>
                          <a:ea typeface="Meiryo"/>
                          <a:cs typeface="+mn-cs"/>
                        </a:rPr>
                        <a:t>6</a:t>
                      </a: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月に</a:t>
                      </a:r>
                      <a:r>
                        <a:rPr kumimoji="1" lang="en-US" altLang="ja-JP" sz="1800" b="0" i="0" u="none" strike="noStrike" kern="1200" cap="none" spc="0" normalizeH="0" baseline="0" noProof="0" dirty="0">
                          <a:ln>
                            <a:noFill/>
                          </a:ln>
                          <a:solidFill>
                            <a:prstClr val="black"/>
                          </a:solidFill>
                          <a:effectLst/>
                          <a:uLnTx/>
                          <a:uFillTx/>
                          <a:latin typeface="Meiryo"/>
                          <a:ea typeface="Meiryo"/>
                          <a:cs typeface="+mn-cs"/>
                        </a:rPr>
                        <a:t>1</a:t>
                      </a: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回）</a:t>
                      </a:r>
                      <a:endParaRPr kumimoji="1" lang="en-US" altLang="ja-JP" sz="1800" b="0" i="0" u="none" strike="noStrike" kern="1200" cap="none" spc="0" normalizeH="0" baseline="0" noProof="0" dirty="0">
                        <a:ln>
                          <a:noFill/>
                        </a:ln>
                        <a:solidFill>
                          <a:prstClr val="black"/>
                        </a:solidFill>
                        <a:effectLst/>
                        <a:uLnTx/>
                        <a:uFillTx/>
                        <a:latin typeface="Meiryo"/>
                        <a:ea typeface="Meiry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a:ea typeface="Meiryo"/>
                          <a:cs typeface="+mn-cs"/>
                        </a:rPr>
                        <a:t>委員会での検討結果を従業者に周知</a:t>
                      </a:r>
                      <a:endParaRPr kumimoji="1" lang="ja" altLang="ja-JP" sz="1800" b="0" i="0" u="none" strike="noStrike" kern="1200" cap="none" spc="0" normalizeH="0" baseline="0" noProof="0" dirty="0">
                        <a:ln>
                          <a:noFill/>
                        </a:ln>
                        <a:solidFill>
                          <a:prstClr val="black"/>
                        </a:solidFill>
                        <a:effectLst/>
                        <a:uLnTx/>
                        <a:uFillTx/>
                        <a:latin typeface="Meiryo"/>
                        <a:ea typeface="Meiry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②指針の整備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③研修の実施</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ja"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訓練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シミュレーション</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8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の実施</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回以上）</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6">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4737120"/>
                  </a:ext>
                </a:extLst>
              </a:tr>
            </a:tbl>
          </a:graphicData>
        </a:graphic>
      </p:graphicFrame>
      <p:sp>
        <p:nvSpPr>
          <p:cNvPr id="2" name="スライド番号プレースホルダー 1"/>
          <p:cNvSpPr>
            <a:spLocks noGrp="1"/>
          </p:cNvSpPr>
          <p:nvPr>
            <p:ph type="sldNum" sz="quarter" idx="12"/>
          </p:nvPr>
        </p:nvSpPr>
        <p:spPr/>
        <p:txBody>
          <a:bodyPr/>
          <a:lstStyle/>
          <a:p>
            <a:fld id="{BD6F1CBD-B437-47E4-8EA4-6A9B6D02C591}" type="slidenum">
              <a:rPr kumimoji="1" lang="ja-JP" altLang="en-US" smtClean="0"/>
              <a:t>4</a:t>
            </a:fld>
            <a:endParaRPr kumimoji="1" lang="ja-JP" altLang="en-US"/>
          </a:p>
        </p:txBody>
      </p:sp>
    </p:spTree>
    <p:extLst>
      <p:ext uri="{BB962C8B-B14F-4D97-AF65-F5344CB8AC3E}">
        <p14:creationId xmlns:p14="http://schemas.microsoft.com/office/powerpoint/2010/main" val="392623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57554835"/>
              </p:ext>
            </p:extLst>
          </p:nvPr>
        </p:nvGraphicFramePr>
        <p:xfrm>
          <a:off x="584791" y="328135"/>
          <a:ext cx="10994621" cy="6184990"/>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495387">
                  <a:extLst>
                    <a:ext uri="{9D8B030D-6E8A-4147-A177-3AD203B41FA5}">
                      <a16:colId xmlns:a16="http://schemas.microsoft.com/office/drawing/2014/main" val="20004"/>
                    </a:ext>
                  </a:extLst>
                </a:gridCol>
                <a:gridCol w="1432112">
                  <a:extLst>
                    <a:ext uri="{9D8B030D-6E8A-4147-A177-3AD203B41FA5}">
                      <a16:colId xmlns:a16="http://schemas.microsoft.com/office/drawing/2014/main" val="1455447434"/>
                    </a:ext>
                  </a:extLst>
                </a:gridCol>
              </a:tblGrid>
              <a:tr h="522765">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670449">
                <a:tc rowSpan="2">
                  <a:txBody>
                    <a:bodyPr/>
                    <a:lstStyle/>
                    <a:p>
                      <a:pPr indent="0"/>
                      <a:r>
                        <a:rPr lang="ja-JP" altLang="en-US" sz="1800" dirty="0">
                          <a:latin typeface="メイリオ" panose="020B0604030504040204" pitchFamily="50" charset="-128"/>
                          <a:ea typeface="メイリオ" panose="020B0604030504040204" pitchFamily="50" charset="-128"/>
                        </a:rPr>
                        <a:t>４</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rowSpan="2">
                  <a:txBody>
                    <a:bodyPr/>
                    <a:lstStyle/>
                    <a:p>
                      <a:pPr indent="0"/>
                      <a:r>
                        <a:rPr lang="ja" altLang="ja-JP" sz="1800" dirty="0">
                          <a:latin typeface="Meiryo"/>
                          <a:ea typeface="Meiryo"/>
                        </a:rPr>
                        <a:t>感染症・非常災害発生時の業務継続</a:t>
                      </a:r>
                    </a:p>
                    <a:p>
                      <a:pPr indent="0"/>
                      <a:r>
                        <a:rPr lang="ja" altLang="ja-JP" sz="1800" dirty="0">
                          <a:latin typeface="Meiryo"/>
                          <a:ea typeface="Meiryo"/>
                        </a:rPr>
                        <a:t>に向けた取組の強化</a:t>
                      </a:r>
                    </a:p>
                  </a:txBody>
                  <a:tcPr marL="0" marR="0" marT="0" marB="0" anchor="ctr">
                    <a:solidFill>
                      <a:schemeClr val="accent4">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入所施設</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①</a:t>
                      </a:r>
                      <a:r>
                        <a:rPr lang="en-US" altLang="ja-JP" sz="1800" dirty="0" err="1">
                          <a:latin typeface="メイリオ" panose="020B0604030504040204" pitchFamily="50" charset="-128"/>
                          <a:ea typeface="メイリオ" panose="020B0604030504040204" pitchFamily="50" charset="-128"/>
                        </a:rPr>
                        <a:t>業務継続計画</a:t>
                      </a:r>
                      <a:r>
                        <a:rPr lang="en-US" altLang="ja-JP" sz="1800" dirty="0">
                          <a:latin typeface="メイリオ" panose="020B0604030504040204" pitchFamily="50" charset="-128"/>
                          <a:ea typeface="メイリオ" panose="020B0604030504040204" pitchFamily="50" charset="-128"/>
                        </a:rPr>
                        <a:t>(BCP)</a:t>
                      </a:r>
                      <a:r>
                        <a:rPr lang="en-US" altLang="ja-JP" sz="1800" dirty="0" err="1">
                          <a:latin typeface="メイリオ" panose="020B0604030504040204" pitchFamily="50" charset="-128"/>
                          <a:ea typeface="メイリオ" panose="020B0604030504040204" pitchFamily="50" charset="-128"/>
                        </a:rPr>
                        <a:t>の策定</a:t>
                      </a:r>
                      <a:endParaRPr lang="en-US"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②</a:t>
                      </a:r>
                      <a:r>
                        <a:rPr lang="en-US" altLang="ja-JP" sz="1800" dirty="0" err="1">
                          <a:latin typeface="メイリオ" panose="020B0604030504040204" pitchFamily="50" charset="-128"/>
                          <a:ea typeface="メイリオ" panose="020B0604030504040204" pitchFamily="50" charset="-128"/>
                        </a:rPr>
                        <a:t>研修の実施</a:t>
                      </a:r>
                      <a:r>
                        <a:rPr lang="en-US" altLang="ja-JP" sz="1800" dirty="0">
                          <a:latin typeface="メイリオ" panose="020B0604030504040204" pitchFamily="50" charset="-128"/>
                          <a:ea typeface="メイリオ" panose="020B0604030504040204" pitchFamily="50" charset="-128"/>
                        </a:rPr>
                        <a:t>(年2回以上)</a:t>
                      </a:r>
                    </a:p>
                    <a:p>
                      <a:pPr indent="0"/>
                      <a:r>
                        <a:rPr lang="en-US" altLang="ja-JP" sz="1800" dirty="0">
                          <a:latin typeface="メイリオ" panose="020B0604030504040204" pitchFamily="50" charset="-128"/>
                          <a:ea typeface="メイリオ" panose="020B0604030504040204" pitchFamily="50" charset="-128"/>
                        </a:rPr>
                        <a:t>③</a:t>
                      </a:r>
                      <a:r>
                        <a:rPr lang="en-US" altLang="ja-JP" sz="1800" dirty="0" err="1">
                          <a:latin typeface="メイリオ" panose="020B0604030504040204" pitchFamily="50" charset="-128"/>
                          <a:ea typeface="メイリオ" panose="020B0604030504040204" pitchFamily="50" charset="-128"/>
                        </a:rPr>
                        <a:t>訓練</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シミュレーション</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回以上）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rowSpan="2">
                  <a:txBody>
                    <a:bodyPr/>
                    <a:lstStyle/>
                    <a:p>
                      <a:pPr indent="0"/>
                      <a:r>
                        <a:rPr lang="en-US" altLang="ja-JP" sz="1800" dirty="0">
                          <a:latin typeface="メイリオ" panose="020B0604030504040204" pitchFamily="50" charset="-128"/>
                          <a:ea typeface="メイリオ" panose="020B0604030504040204" pitchFamily="50" charset="-128"/>
                        </a:rPr>
                        <a:t>R6.4.1~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a:txBody>
                    <a:bodyPr/>
                    <a:lstStyle/>
                    <a:p>
                      <a:pPr indent="0"/>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あり</a:t>
                      </a:r>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R7.3.31</a:t>
                      </a:r>
                      <a:r>
                        <a:rPr lang="ja-JP" altLang="en-US" sz="1800" dirty="0" err="1">
                          <a:latin typeface="メイリオ" panose="020B0604030504040204" pitchFamily="50" charset="-128"/>
                          <a:ea typeface="メイリオ" panose="020B0604030504040204" pitchFamily="50" charset="-128"/>
                        </a:rPr>
                        <a:t>まで</a:t>
                      </a:r>
                      <a:r>
                        <a:rPr lang="ja-JP" altLang="en-US" sz="1800" dirty="0">
                          <a:latin typeface="メイリオ" panose="020B0604030504040204" pitchFamily="50" charset="-128"/>
                          <a:ea typeface="メイリオ" panose="020B0604030504040204" pitchFamily="50" charset="-128"/>
                        </a:rPr>
                        <a:t>経過措置あり）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extLst>
                  <a:ext uri="{0D108BD9-81ED-4DB2-BD59-A6C34878D82A}">
                    <a16:rowId xmlns:a16="http://schemas.microsoft.com/office/drawing/2014/main" val="4054282659"/>
                  </a:ext>
                </a:extLst>
              </a:tr>
              <a:tr h="2991776">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入所施設以外</a:t>
                      </a:r>
                      <a:endParaRPr kumimoji="1" lang="ja"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0" marR="0" marT="0" marB="0" anchor="ctr">
                    <a:solidFill>
                      <a:schemeClr val="accent4">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①</a:t>
                      </a:r>
                      <a:r>
                        <a:rPr lang="en-US" altLang="ja-JP" sz="1800" dirty="0" err="1">
                          <a:latin typeface="メイリオ" panose="020B0604030504040204" pitchFamily="50" charset="-128"/>
                          <a:ea typeface="メイリオ" panose="020B0604030504040204" pitchFamily="50" charset="-128"/>
                        </a:rPr>
                        <a:t>業務継続計画</a:t>
                      </a:r>
                      <a:r>
                        <a:rPr lang="en-US" altLang="ja-JP" sz="1800" dirty="0">
                          <a:latin typeface="メイリオ" panose="020B0604030504040204" pitchFamily="50" charset="-128"/>
                          <a:ea typeface="メイリオ" panose="020B0604030504040204" pitchFamily="50" charset="-128"/>
                        </a:rPr>
                        <a:t>(BCP)</a:t>
                      </a:r>
                      <a:r>
                        <a:rPr lang="en-US" altLang="ja-JP" sz="1800" dirty="0" err="1">
                          <a:latin typeface="メイリオ" panose="020B0604030504040204" pitchFamily="50" charset="-128"/>
                          <a:ea typeface="メイリオ" panose="020B0604030504040204" pitchFamily="50" charset="-128"/>
                        </a:rPr>
                        <a:t>の策定</a:t>
                      </a:r>
                      <a:endParaRPr lang="en-US"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②</a:t>
                      </a:r>
                      <a:r>
                        <a:rPr lang="en-US" altLang="ja-JP" sz="1800" dirty="0" err="1">
                          <a:latin typeface="メイリオ" panose="020B0604030504040204" pitchFamily="50" charset="-128"/>
                          <a:ea typeface="メイリオ" panose="020B0604030504040204" pitchFamily="50" charset="-128"/>
                        </a:rPr>
                        <a:t>研修の実施</a:t>
                      </a:r>
                      <a:r>
                        <a:rPr lang="en-US" altLang="ja-JP" sz="1800" dirty="0">
                          <a:latin typeface="メイリオ" panose="020B0604030504040204" pitchFamily="50" charset="-128"/>
                          <a:ea typeface="メイリオ" panose="020B0604030504040204" pitchFamily="50" charset="-128"/>
                        </a:rPr>
                        <a:t>(年1回以上)</a:t>
                      </a:r>
                    </a:p>
                    <a:p>
                      <a:pPr indent="0"/>
                      <a:r>
                        <a:rPr lang="en-US" altLang="ja-JP" sz="1800" dirty="0">
                          <a:latin typeface="メイリオ" panose="020B0604030504040204" pitchFamily="50" charset="-128"/>
                          <a:ea typeface="メイリオ" panose="020B0604030504040204" pitchFamily="50" charset="-128"/>
                        </a:rPr>
                        <a:t>③</a:t>
                      </a:r>
                      <a:r>
                        <a:rPr lang="en-US" altLang="ja-JP" sz="1800" dirty="0" err="1">
                          <a:latin typeface="メイリオ" panose="020B0604030504040204" pitchFamily="50" charset="-128"/>
                          <a:ea typeface="メイリオ" panose="020B0604030504040204" pitchFamily="50" charset="-128"/>
                        </a:rPr>
                        <a:t>訓練</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シミュレーション</a:t>
                      </a:r>
                      <a:r>
                        <a:rPr lang="en-US" altLang="ja-JP" sz="1800" dirty="0">
                          <a:latin typeface="メイリオ" panose="020B0604030504040204" pitchFamily="50" charset="-128"/>
                          <a:ea typeface="メイリオ" panose="020B0604030504040204" pitchFamily="50" charset="-128"/>
                        </a:rPr>
                        <a:t>)</a:t>
                      </a:r>
                      <a:r>
                        <a:rPr lang="en-US" altLang="ja-JP" sz="1800" dirty="0" err="1">
                          <a:latin typeface="メイリオ" panose="020B0604030504040204" pitchFamily="50" charset="-128"/>
                          <a:ea typeface="メイリオ" panose="020B0604030504040204" pitchFamily="50" charset="-128"/>
                        </a:rPr>
                        <a:t>の実施</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回以上）</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tc vMerge="1">
                  <a:txBody>
                    <a:bodyPr/>
                    <a:lstStyle/>
                    <a:p>
                      <a:endParaRPr kumimoji="1" lang="ja-JP" altLang="en-US"/>
                    </a:p>
                  </a:txBody>
                  <a:tcPr/>
                </a:tc>
                <a:tc>
                  <a:txBody>
                    <a:bodyPr/>
                    <a:lstStyle/>
                    <a:p>
                      <a:r>
                        <a:rPr kumimoji="1" lang="ja-JP" altLang="en-US" dirty="0">
                          <a:latin typeface="メイリオ" panose="020B0604030504040204" pitchFamily="50" charset="-128"/>
                          <a:ea typeface="メイリオ" panose="020B0604030504040204" pitchFamily="50" charset="-128"/>
                        </a:rPr>
                        <a:t>あり</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R7.3.31</a:t>
                      </a:r>
                      <a:r>
                        <a:rPr kumimoji="1" lang="ja-JP" altLang="en-US" dirty="0" err="1">
                          <a:latin typeface="メイリオ" panose="020B0604030504040204" pitchFamily="50" charset="-128"/>
                          <a:ea typeface="メイリオ" panose="020B0604030504040204" pitchFamily="50" charset="-128"/>
                        </a:rPr>
                        <a:t>まで</a:t>
                      </a:r>
                      <a:r>
                        <a:rPr kumimoji="1" lang="ja-JP" altLang="en-US" dirty="0">
                          <a:latin typeface="メイリオ" panose="020B0604030504040204" pitchFamily="50" charset="-128"/>
                          <a:ea typeface="メイリオ" panose="020B0604030504040204" pitchFamily="50" charset="-128"/>
                        </a:rPr>
                        <a:t>経過措置あり）</a:t>
                      </a:r>
                      <a:endParaRPr kumimoji="1" lang="en-US" altLang="ja-JP" dirty="0">
                        <a:latin typeface="メイリオ" panose="020B0604030504040204" pitchFamily="50" charset="-128"/>
                        <a:ea typeface="メイリオ" panose="020B0604030504040204" pitchFamily="50" charset="-128"/>
                      </a:endParaRPr>
                    </a:p>
                  </a:txBody>
                  <a:tcPr marL="0" marR="0" marT="0" marB="0" anchor="ctr">
                    <a:solidFill>
                      <a:schemeClr val="accent4">
                        <a:lumMod val="20000"/>
                        <a:lumOff val="80000"/>
                      </a:schemeClr>
                    </a:solidFill>
                  </a:tcPr>
                </a:tc>
                <a:extLst>
                  <a:ext uri="{0D108BD9-81ED-4DB2-BD59-A6C34878D82A}">
                    <a16:rowId xmlns:a16="http://schemas.microsoft.com/office/drawing/2014/main" val="1016232131"/>
                  </a:ext>
                </a:extLst>
              </a:tr>
            </a:tbl>
          </a:graphicData>
        </a:graphic>
      </p:graphicFrame>
      <p:sp>
        <p:nvSpPr>
          <p:cNvPr id="3" name="スライド番号プレースホルダー 2"/>
          <p:cNvSpPr>
            <a:spLocks noGrp="1"/>
          </p:cNvSpPr>
          <p:nvPr>
            <p:ph type="sldNum" sz="quarter" idx="12"/>
          </p:nvPr>
        </p:nvSpPr>
        <p:spPr/>
        <p:txBody>
          <a:bodyPr/>
          <a:lstStyle/>
          <a:p>
            <a:fld id="{BD6F1CBD-B437-47E4-8EA4-6A9B6D02C591}" type="slidenum">
              <a:rPr kumimoji="1" lang="ja-JP" altLang="en-US" smtClean="0"/>
              <a:t>5</a:t>
            </a:fld>
            <a:endParaRPr kumimoji="1" lang="ja-JP" altLang="en-US"/>
          </a:p>
        </p:txBody>
      </p:sp>
    </p:spTree>
    <p:extLst>
      <p:ext uri="{BB962C8B-B14F-4D97-AF65-F5344CB8AC3E}">
        <p14:creationId xmlns:p14="http://schemas.microsoft.com/office/powerpoint/2010/main" val="144192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08661477"/>
              </p:ext>
            </p:extLst>
          </p:nvPr>
        </p:nvGraphicFramePr>
        <p:xfrm>
          <a:off x="584791" y="328137"/>
          <a:ext cx="10994621" cy="3278663"/>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508087">
                  <a:extLst>
                    <a:ext uri="{9D8B030D-6E8A-4147-A177-3AD203B41FA5}">
                      <a16:colId xmlns:a16="http://schemas.microsoft.com/office/drawing/2014/main" val="20004"/>
                    </a:ext>
                  </a:extLst>
                </a:gridCol>
                <a:gridCol w="14194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2777461">
                <a:tc>
                  <a:txBody>
                    <a:bodyPr/>
                    <a:lstStyle/>
                    <a:p>
                      <a:pPr indent="0"/>
                      <a:r>
                        <a:rPr lang="ja-JP" altLang="en-US" sz="1800" dirty="0">
                          <a:latin typeface="メイリオ" panose="020B0604030504040204" pitchFamily="50" charset="-128"/>
                          <a:ea typeface="メイリオ" panose="020B0604030504040204" pitchFamily="50" charset="-128"/>
                        </a:rPr>
                        <a:t>５</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ハラスメント対策の強化</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全サービス</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①</a:t>
                      </a:r>
                      <a:r>
                        <a:rPr lang="en-US" altLang="ja-JP" sz="1800" dirty="0" err="1">
                          <a:latin typeface="メイリオ" panose="020B0604030504040204" pitchFamily="50" charset="-128"/>
                          <a:ea typeface="メイリオ" panose="020B0604030504040204" pitchFamily="50" charset="-128"/>
                        </a:rPr>
                        <a:t>事業者の方針等の明確化及び周知・啓発</a:t>
                      </a:r>
                      <a:endParaRPr lang="en-US" altLang="ja-JP" sz="1800" dirty="0">
                        <a:latin typeface="メイリオ" panose="020B0604030504040204" pitchFamily="50" charset="-128"/>
                        <a:ea typeface="メイリオ" panose="020B0604030504040204" pitchFamily="50" charset="-128"/>
                      </a:endParaRPr>
                    </a:p>
                    <a:p>
                      <a:pPr indent="0"/>
                      <a:r>
                        <a:rPr lang="en-US" altLang="ja-JP" sz="1800" dirty="0">
                          <a:latin typeface="メイリオ" panose="020B0604030504040204" pitchFamily="50" charset="-128"/>
                          <a:ea typeface="メイリオ" panose="020B0604030504040204" pitchFamily="50" charset="-128"/>
                        </a:rPr>
                        <a:t>②</a:t>
                      </a:r>
                      <a:r>
                        <a:rPr lang="en-US" altLang="ja-JP" sz="1800" dirty="0" err="1">
                          <a:latin typeface="メイリオ" panose="020B0604030504040204" pitchFamily="50" charset="-128"/>
                          <a:ea typeface="メイリオ" panose="020B0604030504040204" pitchFamily="50" charset="-128"/>
                        </a:rPr>
                        <a:t>相談担当者、相談対応窓口を定め、従業者に</a:t>
                      </a:r>
                      <a:r>
                        <a:rPr lang="ja" altLang="ja-JP" sz="1800" dirty="0">
                          <a:latin typeface="メイリオ" panose="020B0604030504040204" pitchFamily="50" charset="-128"/>
                          <a:ea typeface="メイリオ" panose="020B0604030504040204" pitchFamily="50" charset="-128"/>
                        </a:rPr>
                        <a:t>周知すること</a:t>
                      </a:r>
                    </a:p>
                  </a:txBody>
                  <a:tcPr marL="0" marR="0" marT="0" marB="0" anchor="ctr">
                    <a:solidFill>
                      <a:schemeClr val="accent2">
                        <a:lumMod val="20000"/>
                        <a:lumOff val="8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R3.4.1~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2">
                        <a:lumMod val="20000"/>
                        <a:lumOff val="80000"/>
                      </a:schemeClr>
                    </a:solidFill>
                  </a:tcPr>
                </a:tc>
                <a:extLst>
                  <a:ext uri="{0D108BD9-81ED-4DB2-BD59-A6C34878D82A}">
                    <a16:rowId xmlns:a16="http://schemas.microsoft.com/office/drawing/2014/main" val="1947669071"/>
                  </a:ext>
                </a:extLst>
              </a:tr>
            </a:tbl>
          </a:graphicData>
        </a:graphic>
      </p:graphicFrame>
      <p:sp>
        <p:nvSpPr>
          <p:cNvPr id="2" name="スライド番号プレースホルダー 1"/>
          <p:cNvSpPr>
            <a:spLocks noGrp="1"/>
          </p:cNvSpPr>
          <p:nvPr>
            <p:ph type="sldNum" sz="quarter" idx="12"/>
          </p:nvPr>
        </p:nvSpPr>
        <p:spPr/>
        <p:txBody>
          <a:bodyPr/>
          <a:lstStyle/>
          <a:p>
            <a:fld id="{BD6F1CBD-B437-47E4-8EA4-6A9B6D02C591}" type="slidenum">
              <a:rPr kumimoji="1" lang="ja-JP" altLang="en-US" smtClean="0"/>
              <a:t>6</a:t>
            </a:fld>
            <a:endParaRPr kumimoji="1" lang="ja-JP" altLang="en-US"/>
          </a:p>
        </p:txBody>
      </p:sp>
    </p:spTree>
    <p:extLst>
      <p:ext uri="{BB962C8B-B14F-4D97-AF65-F5344CB8AC3E}">
        <p14:creationId xmlns:p14="http://schemas.microsoft.com/office/powerpoint/2010/main" val="4490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17709684"/>
              </p:ext>
            </p:extLst>
          </p:nvPr>
        </p:nvGraphicFramePr>
        <p:xfrm>
          <a:off x="584791" y="328137"/>
          <a:ext cx="10994621" cy="6174263"/>
        </p:xfrm>
        <a:graphic>
          <a:graphicData uri="http://schemas.openxmlformats.org/drawingml/2006/table">
            <a:tbl>
              <a:tblPr/>
              <a:tblGrid>
                <a:gridCol w="306388">
                  <a:extLst>
                    <a:ext uri="{9D8B030D-6E8A-4147-A177-3AD203B41FA5}">
                      <a16:colId xmlns:a16="http://schemas.microsoft.com/office/drawing/2014/main" val="20000"/>
                    </a:ext>
                  </a:extLst>
                </a:gridCol>
                <a:gridCol w="204041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4253023">
                  <a:extLst>
                    <a:ext uri="{9D8B030D-6E8A-4147-A177-3AD203B41FA5}">
                      <a16:colId xmlns:a16="http://schemas.microsoft.com/office/drawing/2014/main" val="20003"/>
                    </a:ext>
                  </a:extLst>
                </a:gridCol>
                <a:gridCol w="1508087">
                  <a:extLst>
                    <a:ext uri="{9D8B030D-6E8A-4147-A177-3AD203B41FA5}">
                      <a16:colId xmlns:a16="http://schemas.microsoft.com/office/drawing/2014/main" val="20004"/>
                    </a:ext>
                  </a:extLst>
                </a:gridCol>
                <a:gridCol w="1419412">
                  <a:extLst>
                    <a:ext uri="{9D8B030D-6E8A-4147-A177-3AD203B41FA5}">
                      <a16:colId xmlns:a16="http://schemas.microsoft.com/office/drawing/2014/main" val="1455447434"/>
                    </a:ext>
                  </a:extLst>
                </a:gridCol>
              </a:tblGrid>
              <a:tr h="501202">
                <a:tc>
                  <a:txBody>
                    <a:bodyPr/>
                    <a:lstStyle/>
                    <a:p>
                      <a:pPr algn="l"/>
                      <a:endParaRPr sz="1800" b="1" dirty="0">
                        <a:latin typeface="メイリオ" panose="020B0604030504040204" pitchFamily="50" charset="-128"/>
                        <a:ea typeface="メイリオ" panose="020B0604030504040204" pitchFamily="50" charset="-128"/>
                      </a:endParaRPr>
                    </a:p>
                  </a:txBody>
                  <a:tcPr marL="0" marR="0" marT="0" marB="0">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項目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対象サービス</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必要な措置</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tc>
                  <a:txBody>
                    <a:bodyPr/>
                    <a:lstStyle/>
                    <a:p>
                      <a:pPr indent="0" algn="l"/>
                      <a:r>
                        <a:rPr lang="ja" sz="1800" b="1" dirty="0">
                          <a:solidFill>
                            <a:schemeClr val="tx1"/>
                          </a:solidFill>
                          <a:latin typeface="メイリオ" panose="020B0604030504040204" pitchFamily="50" charset="-128"/>
                          <a:ea typeface="メイリオ" panose="020B0604030504040204" pitchFamily="50" charset="-128"/>
                        </a:rPr>
                        <a:t>義務化</a:t>
                      </a:r>
                    </a:p>
                  </a:txBody>
                  <a:tcPr marL="0" marR="0" marT="0" marB="0" anchor="ctr">
                    <a:solidFill>
                      <a:schemeClr val="bg1"/>
                    </a:solidFill>
                  </a:tcPr>
                </a:tc>
                <a:tc>
                  <a:txBody>
                    <a:bodyPr/>
                    <a:lstStyle/>
                    <a:p>
                      <a:pPr indent="0" algn="l"/>
                      <a:r>
                        <a:rPr lang="ja-JP" altLang="en-US" sz="1800" b="1" dirty="0">
                          <a:solidFill>
                            <a:schemeClr val="tx1"/>
                          </a:solidFill>
                          <a:latin typeface="メイリオ" panose="020B0604030504040204" pitchFamily="50" charset="-128"/>
                          <a:ea typeface="メイリオ" panose="020B0604030504040204" pitchFamily="50" charset="-128"/>
                        </a:rPr>
                        <a:t>未実施減算</a:t>
                      </a:r>
                      <a:endParaRPr lang="ja" sz="1800" b="1"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bg1"/>
                    </a:solidFill>
                  </a:tcPr>
                </a:tc>
                <a:extLst>
                  <a:ext uri="{0D108BD9-81ED-4DB2-BD59-A6C34878D82A}">
                    <a16:rowId xmlns:a16="http://schemas.microsoft.com/office/drawing/2014/main" val="10000"/>
                  </a:ext>
                </a:extLst>
              </a:tr>
              <a:tr h="1939261">
                <a:tc>
                  <a:txBody>
                    <a:bodyPr/>
                    <a:lstStyle/>
                    <a:p>
                      <a:pPr indent="0"/>
                      <a:r>
                        <a:rPr lang="ja-JP" altLang="en-US" sz="1800" dirty="0">
                          <a:latin typeface="メイリオ" panose="020B0604030504040204" pitchFamily="50" charset="-128"/>
                          <a:ea typeface="メイリオ" panose="020B0604030504040204" pitchFamily="50" charset="-128"/>
                        </a:rPr>
                        <a:t>６</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安全計画の策定</a:t>
                      </a:r>
                      <a:endParaRPr lang="ja" sz="1800" dirty="0">
                        <a:solidFill>
                          <a:schemeClr val="tx1"/>
                        </a:solidFill>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全ての障害児通所⽀援事業所、障害児入所施設</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①事業所の設備の安全点検</a:t>
                      </a:r>
                    </a:p>
                    <a:p>
                      <a:pPr indent="0"/>
                      <a:r>
                        <a:rPr lang="ja-JP" altLang="en-US" sz="1800" dirty="0">
                          <a:latin typeface="メイリオ" panose="020B0604030504040204" pitchFamily="50" charset="-128"/>
                          <a:ea typeface="メイリオ" panose="020B0604030504040204" pitchFamily="50" charset="-128"/>
                        </a:rPr>
                        <a:t>②安全計画の策定</a:t>
                      </a:r>
                    </a:p>
                    <a:p>
                      <a:pPr indent="0"/>
                      <a:r>
                        <a:rPr lang="ja-JP" altLang="en-US" sz="1800" dirty="0">
                          <a:latin typeface="メイリオ" panose="020B0604030504040204" pitchFamily="50" charset="-128"/>
                          <a:ea typeface="メイリオ" panose="020B0604030504040204" pitchFamily="50" charset="-128"/>
                        </a:rPr>
                        <a:t>③従業者への研修及び訓練の実施</a:t>
                      </a:r>
                    </a:p>
                    <a:p>
                      <a:pPr indent="0"/>
                      <a:r>
                        <a:rPr lang="ja-JP" altLang="en-US" sz="1800" dirty="0">
                          <a:latin typeface="メイリオ" panose="020B0604030504040204" pitchFamily="50" charset="-128"/>
                          <a:ea typeface="メイリオ" panose="020B0604030504040204" pitchFamily="50" charset="-128"/>
                        </a:rPr>
                        <a:t>④従業者及び保護者への周知</a:t>
                      </a:r>
                      <a:endParaRPr lang="ja" altLang="ja-JP"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en-US" altLang="ja-JP" sz="1800" dirty="0">
                          <a:latin typeface="メイリオ" panose="020B0604030504040204" pitchFamily="50" charset="-128"/>
                          <a:ea typeface="メイリオ" panose="020B0604030504040204" pitchFamily="50" charset="-128"/>
                        </a:rPr>
                        <a:t>R6.4.1~</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accent2">
                        <a:lumMod val="40000"/>
                        <a:lumOff val="60000"/>
                      </a:schemeClr>
                    </a:solidFill>
                  </a:tcPr>
                </a:tc>
                <a:extLst>
                  <a:ext uri="{0D108BD9-81ED-4DB2-BD59-A6C34878D82A}">
                    <a16:rowId xmlns:a16="http://schemas.microsoft.com/office/drawing/2014/main" val="1288682710"/>
                  </a:ext>
                </a:extLst>
              </a:tr>
              <a:tr h="1460500">
                <a:tc rowSpan="2">
                  <a:txBody>
                    <a:bodyPr/>
                    <a:lstStyle/>
                    <a:p>
                      <a:pPr indent="0"/>
                      <a:r>
                        <a:rPr lang="ja-JP" altLang="en-US" sz="1800" dirty="0">
                          <a:latin typeface="メイリオ" panose="020B0604030504040204" pitchFamily="50" charset="-128"/>
                          <a:ea typeface="メイリオ" panose="020B0604030504040204" pitchFamily="50" charset="-128"/>
                        </a:rPr>
                        <a:t>７</a:t>
                      </a:r>
                      <a:endParaRPr lang="ja" sz="1800" dirty="0">
                        <a:latin typeface="メイリオ" panose="020B0604030504040204" pitchFamily="50" charset="-128"/>
                        <a:ea typeface="メイリオ" panose="020B0604030504040204" pitchFamily="50" charset="-128"/>
                      </a:endParaRPr>
                    </a:p>
                  </a:txBody>
                  <a:tcPr marL="0" marR="0" marT="0" marB="0" anchor="ctr">
                    <a:solidFill>
                      <a:schemeClr val="tx2">
                        <a:lumMod val="20000"/>
                        <a:lumOff val="80000"/>
                      </a:schemeClr>
                    </a:solidFill>
                  </a:tcPr>
                </a:tc>
                <a:tc rowSpan="2">
                  <a:txBody>
                    <a:bodyPr/>
                    <a:lstStyle/>
                    <a:p>
                      <a:pPr indent="0"/>
                      <a:r>
                        <a:rPr lang="ja-JP" altLang="en-US" sz="1800" dirty="0">
                          <a:solidFill>
                            <a:schemeClr val="tx1"/>
                          </a:solidFill>
                          <a:latin typeface="メイリオ" panose="020B0604030504040204" pitchFamily="50" charset="-128"/>
                          <a:ea typeface="メイリオ" panose="020B0604030504040204" pitchFamily="50" charset="-128"/>
                        </a:rPr>
                        <a:t>自動車を運行する場合の所在確認</a:t>
                      </a:r>
                    </a:p>
                  </a:txBody>
                  <a:tcPr marL="0" marR="0" marT="0" marB="0" anchor="ctr">
                    <a:solidFill>
                      <a:schemeClr val="tx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障害児入所施設</a:t>
                      </a:r>
                    </a:p>
                  </a:txBody>
                  <a:tcPr marL="0" marR="0" marT="0" marB="0" anchor="ctr">
                    <a:solidFill>
                      <a:schemeClr val="tx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①利用児童の所在確認</a:t>
                      </a:r>
                    </a:p>
                  </a:txBody>
                  <a:tcPr marL="0" marR="0" marT="0" marB="0" anchor="ctr">
                    <a:solidFill>
                      <a:schemeClr val="tx2">
                        <a:lumMod val="20000"/>
                        <a:lumOff val="80000"/>
                      </a:schemeClr>
                    </a:solidFill>
                  </a:tcPr>
                </a:tc>
                <a:tc rowSpan="2">
                  <a:txBody>
                    <a:bodyPr/>
                    <a:lstStyle/>
                    <a:p>
                      <a:pPr indent="0"/>
                      <a:r>
                        <a:rPr lang="en-US" altLang="ja-JP" sz="1800" dirty="0">
                          <a:latin typeface="メイリオ" panose="020B0604030504040204" pitchFamily="50" charset="-128"/>
                          <a:ea typeface="メイリオ" panose="020B0604030504040204" pitchFamily="50" charset="-128"/>
                        </a:rPr>
                        <a:t>R5.4.1~</a:t>
                      </a:r>
                    </a:p>
                    <a:p>
                      <a:pPr indent="0"/>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（②は</a:t>
                      </a:r>
                      <a:r>
                        <a:rPr lang="en-US" altLang="ja-JP" sz="1800" dirty="0">
                          <a:latin typeface="メイリオ" panose="020B0604030504040204" pitchFamily="50" charset="-128"/>
                          <a:ea typeface="メイリオ" panose="020B0604030504040204" pitchFamily="50" charset="-128"/>
                        </a:rPr>
                        <a:t>R6.4.1~</a:t>
                      </a:r>
                      <a:r>
                        <a:rPr lang="ja-JP" altLang="en-US" sz="1800" dirty="0">
                          <a:latin typeface="メイリオ" panose="020B0604030504040204" pitchFamily="50" charset="-128"/>
                          <a:ea typeface="メイリオ" panose="020B0604030504040204" pitchFamily="50" charset="-128"/>
                        </a:rPr>
                        <a:t>）</a:t>
                      </a:r>
                      <a:endParaRPr lang="en-US" sz="1800" dirty="0">
                        <a:latin typeface="メイリオ" panose="020B0604030504040204" pitchFamily="50" charset="-128"/>
                        <a:ea typeface="メイリオ" panose="020B0604030504040204" pitchFamily="50" charset="-128"/>
                      </a:endParaRPr>
                    </a:p>
                  </a:txBody>
                  <a:tcPr marL="0" marR="0" marT="0" marB="0" anchor="ctr">
                    <a:solidFill>
                      <a:schemeClr val="tx2">
                        <a:lumMod val="20000"/>
                        <a:lumOff val="80000"/>
                      </a:schemeClr>
                    </a:solidFill>
                  </a:tcPr>
                </a:tc>
                <a:tc rowSpan="2">
                  <a:txBody>
                    <a:bodyPr/>
                    <a:lstStyle/>
                    <a:p>
                      <a:pPr indent="0"/>
                      <a:r>
                        <a:rPr lang="ja-JP" altLang="en-US" sz="1800" dirty="0">
                          <a:latin typeface="メイリオ" panose="020B0604030504040204" pitchFamily="50" charset="-128"/>
                          <a:ea typeface="メイリオ" panose="020B0604030504040204" pitchFamily="50" charset="-128"/>
                        </a:rPr>
                        <a:t>なし</a:t>
                      </a:r>
                      <a:endParaRPr lang="en-US" altLang="ja-JP" sz="1800" dirty="0">
                        <a:latin typeface="メイリオ" panose="020B0604030504040204" pitchFamily="50" charset="-128"/>
                        <a:ea typeface="メイリオ" panose="020B0604030504040204" pitchFamily="50" charset="-128"/>
                      </a:endParaRPr>
                    </a:p>
                  </a:txBody>
                  <a:tcPr marL="0" marR="0" marT="0" marB="0" anchor="ctr">
                    <a:solidFill>
                      <a:schemeClr val="tx2">
                        <a:lumMod val="20000"/>
                        <a:lumOff val="80000"/>
                      </a:schemeClr>
                    </a:solidFill>
                  </a:tcPr>
                </a:tc>
                <a:extLst>
                  <a:ext uri="{0D108BD9-81ED-4DB2-BD59-A6C34878D82A}">
                    <a16:rowId xmlns:a16="http://schemas.microsoft.com/office/drawing/2014/main" val="1028042014"/>
                  </a:ext>
                </a:extLst>
              </a:tr>
              <a:tr h="2273300">
                <a:tc vMerge="1">
                  <a:txBody>
                    <a:bodyPr/>
                    <a:lstStyle/>
                    <a:p>
                      <a:endParaRPr kumimoji="1" lang="ja-JP" altLang="en-US"/>
                    </a:p>
                  </a:txBody>
                  <a:tcPr/>
                </a:tc>
                <a:tc vMerge="1">
                  <a:txBody>
                    <a:bodyPr/>
                    <a:lstStyle/>
                    <a:p>
                      <a:endParaRPr kumimoji="1" lang="ja-JP" altLang="en-US"/>
                    </a:p>
                  </a:txBody>
                  <a:tcPr/>
                </a:tc>
                <a:tc>
                  <a:txBody>
                    <a:bodyPr/>
                    <a:lstStyle/>
                    <a:p>
                      <a:pPr indent="0"/>
                      <a:r>
                        <a:rPr lang="ja-JP" altLang="en-US" sz="1800" dirty="0">
                          <a:latin typeface="メイリオ" panose="020B0604030504040204" pitchFamily="50" charset="-128"/>
                          <a:ea typeface="メイリオ" panose="020B0604030504040204" pitchFamily="50" charset="-128"/>
                        </a:rPr>
                        <a:t>児童発達支援センター、児童発達支援、放課後等デイサービス</a:t>
                      </a:r>
                    </a:p>
                  </a:txBody>
                  <a:tcPr marL="0" marR="0" marT="0" marB="0" anchor="ctr">
                    <a:solidFill>
                      <a:schemeClr val="tx2">
                        <a:lumMod val="20000"/>
                        <a:lumOff val="80000"/>
                      </a:schemeClr>
                    </a:solidFill>
                  </a:tcPr>
                </a:tc>
                <a:tc>
                  <a:txBody>
                    <a:bodyPr/>
                    <a:lstStyle/>
                    <a:p>
                      <a:pPr indent="0"/>
                      <a:r>
                        <a:rPr lang="ja-JP" altLang="en-US" sz="1800" dirty="0">
                          <a:latin typeface="メイリオ" panose="020B0604030504040204" pitchFamily="50" charset="-128"/>
                          <a:ea typeface="メイリオ" panose="020B0604030504040204" pitchFamily="50" charset="-128"/>
                        </a:rPr>
                        <a:t>①利用児童の所在確認</a:t>
                      </a:r>
                      <a:endParaRPr lang="en-US" altLang="ja-JP" sz="1800" dirty="0">
                        <a:latin typeface="メイリオ" panose="020B0604030504040204" pitchFamily="50" charset="-128"/>
                        <a:ea typeface="メイリオ" panose="020B0604030504040204" pitchFamily="50" charset="-128"/>
                      </a:endParaRPr>
                    </a:p>
                    <a:p>
                      <a:pPr indent="0"/>
                      <a:r>
                        <a:rPr lang="ja-JP" altLang="en-US" sz="1800" dirty="0">
                          <a:latin typeface="メイリオ" panose="020B0604030504040204" pitchFamily="50" charset="-128"/>
                          <a:ea typeface="メイリオ" panose="020B0604030504040204" pitchFamily="50" charset="-128"/>
                        </a:rPr>
                        <a:t>②送迎車両に車内の利用児童の見落としを防止する安全装置の装備</a:t>
                      </a:r>
                    </a:p>
                  </a:txBody>
                  <a:tcPr marL="0" marR="0" marT="0" marB="0" anchor="ctr">
                    <a:solidFill>
                      <a:schemeClr val="tx2">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40629651"/>
                  </a:ext>
                </a:extLst>
              </a:tr>
            </a:tbl>
          </a:graphicData>
        </a:graphic>
      </p:graphicFrame>
      <p:sp>
        <p:nvSpPr>
          <p:cNvPr id="2" name="スライド番号プレースホルダー 1"/>
          <p:cNvSpPr>
            <a:spLocks noGrp="1"/>
          </p:cNvSpPr>
          <p:nvPr>
            <p:ph type="sldNum" sz="quarter" idx="12"/>
          </p:nvPr>
        </p:nvSpPr>
        <p:spPr/>
        <p:txBody>
          <a:bodyPr/>
          <a:lstStyle/>
          <a:p>
            <a:fld id="{BD6F1CBD-B437-47E4-8EA4-6A9B6D02C591}" type="slidenum">
              <a:rPr kumimoji="1" lang="ja-JP" altLang="en-US" smtClean="0"/>
              <a:t>7</a:t>
            </a:fld>
            <a:endParaRPr kumimoji="1" lang="ja-JP" altLang="en-US"/>
          </a:p>
        </p:txBody>
      </p:sp>
    </p:spTree>
    <p:extLst>
      <p:ext uri="{BB962C8B-B14F-4D97-AF65-F5344CB8AC3E}">
        <p14:creationId xmlns:p14="http://schemas.microsoft.com/office/powerpoint/2010/main" val="252459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4787900" cy="571344"/>
          </a:xfrm>
          <a:solidFill>
            <a:schemeClr val="accent1">
              <a:lumMod val="20000"/>
              <a:lumOff val="80000"/>
            </a:schemeClr>
          </a:solidFill>
        </p:spPr>
        <p:txBody>
          <a:bodyPr>
            <a:normAutofit/>
          </a:bodyPr>
          <a:lstStyle/>
          <a:p>
            <a:r>
              <a:rPr lang="ja-JP" altLang="en-US" sz="3600" b="1" dirty="0"/>
              <a:t>１</a:t>
            </a:r>
            <a:r>
              <a:rPr kumimoji="1" lang="ja-JP" altLang="en-US" sz="3600" b="1" dirty="0"/>
              <a:t>虐待防止に関すること</a:t>
            </a:r>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8</a:t>
            </a:fld>
            <a:endParaRPr kumimoji="1" lang="ja-JP" altLang="en-US"/>
          </a:p>
        </p:txBody>
      </p:sp>
      <p:sp>
        <p:nvSpPr>
          <p:cNvPr id="3" name="正方形/長方形 2"/>
          <p:cNvSpPr/>
          <p:nvPr/>
        </p:nvSpPr>
        <p:spPr>
          <a:xfrm>
            <a:off x="838200" y="914402"/>
            <a:ext cx="10947400" cy="5227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①委員会について</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役割</a:t>
            </a:r>
            <a:r>
              <a:rPr lang="en-US" altLang="ja-JP" sz="2200" dirty="0">
                <a:solidFill>
                  <a:prstClr val="black"/>
                </a:solidFill>
              </a:rPr>
              <a:t>】</a:t>
            </a:r>
          </a:p>
          <a:p>
            <a:pPr>
              <a:lnSpc>
                <a:spcPct val="150000"/>
              </a:lnSpc>
            </a:pPr>
            <a:r>
              <a:rPr lang="ja-JP" altLang="en-US" sz="2200" dirty="0">
                <a:solidFill>
                  <a:prstClr val="black"/>
                </a:solidFill>
              </a:rPr>
              <a:t>・虐待防止のための計画づくり（研修、労働環境・条件を確認・改善するための実施計画づくり、指針の作成）。</a:t>
            </a:r>
            <a:endParaRPr lang="en-US" altLang="ja-JP" sz="2200" dirty="0">
              <a:solidFill>
                <a:prstClr val="black"/>
              </a:solidFill>
            </a:endParaRPr>
          </a:p>
          <a:p>
            <a:pPr>
              <a:lnSpc>
                <a:spcPct val="150000"/>
              </a:lnSpc>
            </a:pPr>
            <a:r>
              <a:rPr lang="ja-JP" altLang="en-US" sz="2200" dirty="0">
                <a:solidFill>
                  <a:prstClr val="black"/>
                </a:solidFill>
              </a:rPr>
              <a:t>・虐待防止のチェックとモニタリング。</a:t>
            </a:r>
            <a:endParaRPr lang="en-US" altLang="ja-JP" sz="2200" dirty="0">
              <a:solidFill>
                <a:prstClr val="black"/>
              </a:solidFill>
            </a:endParaRPr>
          </a:p>
          <a:p>
            <a:pPr>
              <a:lnSpc>
                <a:spcPct val="150000"/>
              </a:lnSpc>
            </a:pPr>
            <a:r>
              <a:rPr lang="ja-JP" altLang="en-US" sz="2200" dirty="0">
                <a:solidFill>
                  <a:prstClr val="black"/>
                </a:solidFill>
              </a:rPr>
              <a:t>・虐待発生後の検証と再発防止の検討。</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開催</a:t>
            </a:r>
            <a:r>
              <a:rPr lang="en-US" altLang="ja-JP" sz="2200" dirty="0">
                <a:solidFill>
                  <a:prstClr val="black"/>
                </a:solidFill>
              </a:rPr>
              <a:t>】</a:t>
            </a:r>
          </a:p>
          <a:p>
            <a:pPr>
              <a:lnSpc>
                <a:spcPct val="150000"/>
              </a:lnSpc>
            </a:pPr>
            <a:r>
              <a:rPr lang="ja-JP" altLang="en-US" sz="2200" dirty="0">
                <a:solidFill>
                  <a:prstClr val="black"/>
                </a:solidFill>
              </a:rPr>
              <a:t>・委員会は</a:t>
            </a:r>
            <a:r>
              <a:rPr lang="ja-JP" altLang="en-US" sz="2200" dirty="0">
                <a:solidFill>
                  <a:srgbClr val="FF0000"/>
                </a:solidFill>
              </a:rPr>
              <a:t>定期的に開催</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を残す。検討結果について</a:t>
            </a:r>
            <a:r>
              <a:rPr lang="ja-JP" altLang="en-US" sz="2200" dirty="0">
                <a:solidFill>
                  <a:srgbClr val="FF0000"/>
                </a:solidFill>
              </a:rPr>
              <a:t>従業者に周知徹底</a:t>
            </a:r>
            <a:r>
              <a:rPr lang="ja-JP" altLang="en-US" sz="2200" dirty="0">
                <a:solidFill>
                  <a:prstClr val="black"/>
                </a:solidFill>
              </a:rPr>
              <a:t>を図る。</a:t>
            </a:r>
            <a:endParaRPr lang="en-US" altLang="ja-JP" sz="2200" dirty="0">
              <a:solidFill>
                <a:prstClr val="black"/>
              </a:solidFill>
            </a:endParaRPr>
          </a:p>
          <a:p>
            <a:pPr>
              <a:lnSpc>
                <a:spcPct val="150000"/>
              </a:lnSpc>
            </a:pPr>
            <a:r>
              <a:rPr lang="ja-JP" altLang="en-US" sz="2200" dirty="0">
                <a:solidFill>
                  <a:prstClr val="black"/>
                </a:solidFill>
              </a:rPr>
              <a:t>・法人での設置が可能。</a:t>
            </a:r>
            <a:endParaRPr lang="en-US" altLang="ja-JP" sz="2200" dirty="0">
              <a:solidFill>
                <a:prstClr val="black"/>
              </a:solidFill>
            </a:endParaRPr>
          </a:p>
        </p:txBody>
      </p:sp>
    </p:spTree>
    <p:extLst>
      <p:ext uri="{BB962C8B-B14F-4D97-AF65-F5344CB8AC3E}">
        <p14:creationId xmlns:p14="http://schemas.microsoft.com/office/powerpoint/2010/main" val="55980474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3057"/>
            <a:ext cx="4787900" cy="571344"/>
          </a:xfrm>
          <a:solidFill>
            <a:schemeClr val="accent1">
              <a:lumMod val="20000"/>
              <a:lumOff val="80000"/>
            </a:schemeClr>
          </a:solidFill>
        </p:spPr>
        <p:txBody>
          <a:bodyPr>
            <a:normAutofit/>
          </a:bodyPr>
          <a:lstStyle/>
          <a:p>
            <a:r>
              <a:rPr lang="ja-JP" altLang="en-US" sz="3600" b="1" dirty="0"/>
              <a:t>１</a:t>
            </a:r>
            <a:r>
              <a:rPr kumimoji="1" lang="ja-JP" altLang="en-US" sz="3600" b="1" dirty="0"/>
              <a:t>虐待防止に関すること</a:t>
            </a:r>
          </a:p>
        </p:txBody>
      </p:sp>
      <p:sp>
        <p:nvSpPr>
          <p:cNvPr id="5" name="スライド番号プレースホルダー 4"/>
          <p:cNvSpPr>
            <a:spLocks noGrp="1"/>
          </p:cNvSpPr>
          <p:nvPr>
            <p:ph type="sldNum" sz="quarter" idx="12"/>
          </p:nvPr>
        </p:nvSpPr>
        <p:spPr/>
        <p:txBody>
          <a:bodyPr/>
          <a:lstStyle/>
          <a:p>
            <a:fld id="{BD6F1CBD-B437-47E4-8EA4-6A9B6D02C591}" type="slidenum">
              <a:rPr kumimoji="1" lang="ja-JP" altLang="en-US" smtClean="0"/>
              <a:t>9</a:t>
            </a:fld>
            <a:endParaRPr kumimoji="1" lang="ja-JP" altLang="en-US"/>
          </a:p>
        </p:txBody>
      </p:sp>
      <p:sp>
        <p:nvSpPr>
          <p:cNvPr id="3" name="正方形/長方形 2"/>
          <p:cNvSpPr/>
          <p:nvPr/>
        </p:nvSpPr>
        <p:spPr>
          <a:xfrm>
            <a:off x="838200" y="914401"/>
            <a:ext cx="10947400" cy="5406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200" dirty="0">
                <a:solidFill>
                  <a:prstClr val="black"/>
                </a:solidFill>
              </a:rPr>
              <a:t>②研修について</a:t>
            </a:r>
            <a:endParaRPr lang="en-US" altLang="ja-JP" sz="2200" dirty="0">
              <a:solidFill>
                <a:prstClr val="black"/>
              </a:solidFill>
            </a:endParaRPr>
          </a:p>
          <a:p>
            <a:pPr>
              <a:lnSpc>
                <a:spcPct val="150000"/>
              </a:lnSpc>
            </a:pPr>
            <a:r>
              <a:rPr lang="ja-JP" altLang="en-US" sz="2200" dirty="0">
                <a:solidFill>
                  <a:prstClr val="black"/>
                </a:solidFill>
              </a:rPr>
              <a:t>・</a:t>
            </a:r>
            <a:r>
              <a:rPr lang="ja-JP" altLang="en-US" sz="2200" dirty="0">
                <a:solidFill>
                  <a:srgbClr val="FF0000"/>
                </a:solidFill>
              </a:rPr>
              <a:t>定期的に実施</a:t>
            </a:r>
            <a:r>
              <a:rPr lang="ja-JP" altLang="en-US" sz="2200" dirty="0">
                <a:solidFill>
                  <a:prstClr val="black"/>
                </a:solidFill>
              </a:rPr>
              <a:t>し、</a:t>
            </a:r>
            <a:r>
              <a:rPr lang="ja-JP" altLang="en-US" sz="2200" dirty="0">
                <a:solidFill>
                  <a:srgbClr val="FF0000"/>
                </a:solidFill>
              </a:rPr>
              <a:t>記録</a:t>
            </a:r>
            <a:r>
              <a:rPr lang="ja-JP" altLang="en-US" sz="2200" dirty="0">
                <a:solidFill>
                  <a:prstClr val="black"/>
                </a:solidFill>
              </a:rPr>
              <a:t>を残す。不参加者にも別日で実施や回覧等で対応。</a:t>
            </a:r>
            <a:endParaRPr lang="en-US" altLang="ja-JP" sz="2200" dirty="0">
              <a:solidFill>
                <a:prstClr val="black"/>
              </a:solidFill>
            </a:endParaRPr>
          </a:p>
          <a:p>
            <a:pPr>
              <a:lnSpc>
                <a:spcPct val="150000"/>
              </a:lnSpc>
            </a:pPr>
            <a:r>
              <a:rPr lang="ja-JP" altLang="en-US" sz="2200" dirty="0">
                <a:solidFill>
                  <a:prstClr val="black"/>
                </a:solidFill>
              </a:rPr>
              <a:t>③虐待防止担当者について</a:t>
            </a:r>
            <a:endParaRPr lang="en-US" altLang="ja-JP" sz="2200" dirty="0">
              <a:solidFill>
                <a:prstClr val="black"/>
              </a:solidFill>
            </a:endParaRPr>
          </a:p>
          <a:p>
            <a:pPr>
              <a:lnSpc>
                <a:spcPct val="150000"/>
              </a:lnSpc>
            </a:pPr>
            <a:r>
              <a:rPr lang="ja-JP" altLang="en-US" sz="2200" dirty="0">
                <a:solidFill>
                  <a:prstClr val="black"/>
                </a:solidFill>
              </a:rPr>
              <a:t>・サービス管理責任者・サービス提供責任者・児童発達支援管理責任者等を配置する。</a:t>
            </a:r>
            <a:endParaRPr lang="en-US" altLang="ja-JP" sz="2200" dirty="0">
              <a:solidFill>
                <a:prstClr val="black"/>
              </a:solidFill>
            </a:endParaRPr>
          </a:p>
          <a:p>
            <a:pPr>
              <a:lnSpc>
                <a:spcPct val="150000"/>
              </a:lnSpc>
            </a:pPr>
            <a:r>
              <a:rPr lang="ja-JP" altLang="en-US" sz="2200" dirty="0">
                <a:solidFill>
                  <a:prstClr val="black"/>
                </a:solidFill>
              </a:rPr>
              <a:t>・役割分担を明確にする。</a:t>
            </a:r>
            <a:endParaRPr lang="en-US" altLang="ja-JP" sz="2200" dirty="0">
              <a:solidFill>
                <a:prstClr val="black"/>
              </a:solidFill>
            </a:endParaRPr>
          </a:p>
          <a:p>
            <a:pPr>
              <a:lnSpc>
                <a:spcPct val="150000"/>
              </a:lnSpc>
            </a:pPr>
            <a:endParaRPr lang="en-US" altLang="ja-JP" sz="2200" dirty="0">
              <a:solidFill>
                <a:prstClr val="black"/>
              </a:solidFill>
            </a:endParaRPr>
          </a:p>
          <a:p>
            <a:pPr>
              <a:lnSpc>
                <a:spcPct val="150000"/>
              </a:lnSpc>
            </a:pPr>
            <a:r>
              <a:rPr lang="ja-JP" altLang="en-US" sz="2200" b="1" dirty="0">
                <a:solidFill>
                  <a:prstClr val="black"/>
                </a:solidFill>
              </a:rPr>
              <a:t>以下を参考にしてください。</a:t>
            </a:r>
            <a:endParaRPr lang="en-US" altLang="ja-JP" sz="2200" dirty="0">
              <a:solidFill>
                <a:prstClr val="black"/>
              </a:solidFill>
            </a:endParaRPr>
          </a:p>
          <a:p>
            <a:pPr>
              <a:lnSpc>
                <a:spcPct val="150000"/>
              </a:lnSpc>
            </a:pPr>
            <a:r>
              <a:rPr lang="en-US" altLang="ja-JP" sz="2200" dirty="0">
                <a:solidFill>
                  <a:prstClr val="black"/>
                </a:solidFill>
              </a:rPr>
              <a:t>【</a:t>
            </a:r>
            <a:r>
              <a:rPr lang="ja-JP" altLang="en-US" sz="2200" dirty="0">
                <a:solidFill>
                  <a:prstClr val="black"/>
                </a:solidFill>
              </a:rPr>
              <a:t>厚生労働省</a:t>
            </a:r>
            <a:r>
              <a:rPr lang="en-US" altLang="ja-JP" sz="2200" dirty="0">
                <a:solidFill>
                  <a:prstClr val="black"/>
                </a:solidFill>
              </a:rPr>
              <a:t>HP】</a:t>
            </a:r>
          </a:p>
          <a:p>
            <a:pPr>
              <a:lnSpc>
                <a:spcPct val="150000"/>
              </a:lnSpc>
            </a:pPr>
            <a:r>
              <a:rPr lang="ja-JP" altLang="en-US" sz="2200" dirty="0">
                <a:solidFill>
                  <a:prstClr val="black"/>
                </a:solidFill>
              </a:rPr>
              <a:t>○障害者福祉施設等における障害者虐待の防止と対応の手引き　</a:t>
            </a:r>
            <a:r>
              <a:rPr lang="en-US" altLang="ja-JP" sz="2200" dirty="0">
                <a:solidFill>
                  <a:prstClr val="black"/>
                </a:solidFill>
                <a:hlinkClick r:id="rId2"/>
              </a:rPr>
              <a:t>https://www.mhlw.go.jp/content/001121499.pdf</a:t>
            </a:r>
            <a:endParaRPr lang="en-US" altLang="ja-JP" sz="2200" dirty="0">
              <a:solidFill>
                <a:prstClr val="black"/>
              </a:solidFill>
            </a:endParaRPr>
          </a:p>
        </p:txBody>
      </p:sp>
      <p:sp>
        <p:nvSpPr>
          <p:cNvPr id="8" name="雲 7"/>
          <p:cNvSpPr/>
          <p:nvPr/>
        </p:nvSpPr>
        <p:spPr>
          <a:xfrm>
            <a:off x="4581938" y="3389242"/>
            <a:ext cx="6887817" cy="142129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令和６年４月１日から未実施減算があります。</a:t>
            </a:r>
            <a:endParaRPr kumimoji="1" lang="en-US" altLang="ja-JP" dirty="0">
              <a:solidFill>
                <a:schemeClr val="tx1"/>
              </a:solidFill>
            </a:endParaRPr>
          </a:p>
          <a:p>
            <a:pPr algn="ctr"/>
            <a:r>
              <a:rPr kumimoji="1" lang="ja-JP" altLang="en-US" dirty="0">
                <a:solidFill>
                  <a:schemeClr val="tx1"/>
                </a:solidFill>
              </a:rPr>
              <a:t>①②③のうち、１つでもできていないと未実施となります。</a:t>
            </a:r>
          </a:p>
        </p:txBody>
      </p:sp>
    </p:spTree>
    <p:extLst>
      <p:ext uri="{BB962C8B-B14F-4D97-AF65-F5344CB8AC3E}">
        <p14:creationId xmlns:p14="http://schemas.microsoft.com/office/powerpoint/2010/main" val="3241195336"/>
      </p:ext>
    </p:extLst>
  </p:cSld>
  <p:clrMapOvr>
    <a:masterClrMapping/>
  </p:clrMapOvr>
  <mc:AlternateContent xmlns:mc="http://schemas.openxmlformats.org/markup-compatibility/2006" xmlns:p14="http://schemas.microsoft.com/office/powerpoint/2010/main">
    <mc:Choice Requires="p14">
      <p:transition spd="slow" p14:dur="2000" advTm="4892"/>
    </mc:Choice>
    <mc:Fallback xmlns="">
      <p:transition spd="slow" advTm="4892"/>
    </mc:Fallback>
  </mc:AlternateContent>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2568</TotalTime>
  <Words>3748</Words>
  <Application>Microsoft Office PowerPoint</Application>
  <PresentationFormat>ワイド画面</PresentationFormat>
  <Paragraphs>429</Paragraphs>
  <Slides>33</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HGｺﾞｼｯｸM</vt:lpstr>
      <vt:lpstr>ＭＳ Ｐゴシック</vt:lpstr>
      <vt:lpstr>ＭＳ明朝</vt:lpstr>
      <vt:lpstr>Meiryo</vt:lpstr>
      <vt:lpstr>Meiryo</vt:lpstr>
      <vt:lpstr>游ゴシック</vt:lpstr>
      <vt:lpstr>Calibri</vt:lpstr>
      <vt:lpstr>Calibri Light</vt:lpstr>
      <vt:lpstr>レトロスペクト</vt:lpstr>
      <vt:lpstr>令和５年度 実地指導指摘事項</vt:lpstr>
      <vt:lpstr>義務化について整理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１虐待防止に関すること</vt:lpstr>
      <vt:lpstr>１虐待防止に関すること</vt:lpstr>
      <vt:lpstr>２身体拘束の適正化に関すること</vt:lpstr>
      <vt:lpstr>２身体拘束の適正化に関すること</vt:lpstr>
      <vt:lpstr>PowerPoint プレゼンテーション</vt:lpstr>
      <vt:lpstr>PowerPoint プレゼンテーション</vt:lpstr>
      <vt:lpstr>PowerPoint プレゼンテーション</vt:lpstr>
      <vt:lpstr>PowerPoint プレゼンテーション</vt:lpstr>
      <vt:lpstr>３感染症対策の強化に関すること</vt:lpstr>
      <vt:lpstr>４感染症・非常災害発生時の業務継続に向けた取組の強化</vt:lpstr>
      <vt:lpstr>４感染症・非常災害発生時の業務継続に向けた取組の強化</vt:lpstr>
      <vt:lpstr>４感染症・非常災害発生時の業務継続に向けた取組の強化</vt:lpstr>
      <vt:lpstr>５ハラスメント対策の強化</vt:lpstr>
      <vt:lpstr>６安全計画の策定　（児のみ）</vt:lpstr>
      <vt:lpstr>PowerPoint プレゼンテーション</vt:lpstr>
      <vt:lpstr>７自動車を運行する場合の所在確認　（児のみ）</vt:lpstr>
      <vt:lpstr>主な指摘事項</vt:lpstr>
      <vt:lpstr>非常災害対策</vt:lpstr>
      <vt:lpstr>非常災害対策</vt:lpstr>
      <vt:lpstr>非常災害対策</vt:lpstr>
      <vt:lpstr>人員に関すること</vt:lpstr>
      <vt:lpstr>就労支援事業会計</vt:lpstr>
      <vt:lpstr>就労支援事業会計</vt:lpstr>
      <vt:lpstr>契約書・重要事項説明書</vt:lpstr>
      <vt:lpstr>ヒヤリハット・事故</vt:lpstr>
      <vt:lpstr>ヒヤリハット・事故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令和6年度障害福祉サービス等報酬改定について</dc:title>
  <dc:creator>SG19400のC20-3832</dc:creator>
  <cp:lastModifiedBy>木村 旬</cp:lastModifiedBy>
  <cp:revision>141</cp:revision>
  <cp:lastPrinted>2024-03-22T08:09:25Z</cp:lastPrinted>
  <dcterms:created xsi:type="dcterms:W3CDTF">2024-01-12T01:21:40Z</dcterms:created>
  <dcterms:modified xsi:type="dcterms:W3CDTF">2024-03-28T05:28:23Z</dcterms:modified>
</cp:coreProperties>
</file>