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6" autoAdjust="0"/>
    <p:restoredTop sz="94660"/>
  </p:normalViewPr>
  <p:slideViewPr>
    <p:cSldViewPr snapToGrid="0">
      <p:cViewPr varScale="1">
        <p:scale>
          <a:sx n="82" d="100"/>
          <a:sy n="82" d="100"/>
        </p:scale>
        <p:origin x="53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DEECF2-C4D9-4456-A81B-4578373954EE}"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878E99-E946-43E7-89DF-B46467594389}" type="slidenum">
              <a:rPr kumimoji="1" lang="ja-JP" altLang="en-US" smtClean="0"/>
              <a:t>‹#›</a:t>
            </a:fld>
            <a:endParaRPr kumimoji="1" lang="ja-JP" altLang="en-US"/>
          </a:p>
        </p:txBody>
      </p:sp>
    </p:spTree>
    <p:extLst>
      <p:ext uri="{BB962C8B-B14F-4D97-AF65-F5344CB8AC3E}">
        <p14:creationId xmlns:p14="http://schemas.microsoft.com/office/powerpoint/2010/main" val="28765299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A436D8D-7225-46FD-9F79-D228578E508A}" type="datetime1">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0454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96B7F5-EB65-4DF9-A6F6-424DA14204C8}" type="datetime1">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403021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55F2BE-92D7-4E6B-8F70-177571D18E5C}" type="datetime1">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30966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89491-7409-4C4B-BBB0-52F532C5F75B}" type="datetime1">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08633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85E215-8719-475B-860A-9DC23AC03F6C}" type="datetime1">
              <a:rPr kumimoji="1" lang="ja-JP" altLang="en-US" smtClean="0"/>
              <a:t>2024/3/26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02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C0D6E2-952D-4D06-8832-D558E286719B}" type="datetime1">
              <a:rPr kumimoji="1" lang="ja-JP" altLang="en-US" smtClean="0"/>
              <a:t>2024/3/26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95078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63FC029-B75D-41E2-82A9-699A669E987B}" type="datetime1">
              <a:rPr kumimoji="1" lang="ja-JP" altLang="en-US" smtClean="0"/>
              <a:t>2024/3/26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745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08423C-67D6-44F0-8DAE-C070C28902F3}" type="datetime1">
              <a:rPr kumimoji="1" lang="ja-JP" altLang="en-US" smtClean="0"/>
              <a:t>2024/3/26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965732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EEB84B3-AC03-4657-BBAF-A22D73FC9933}" type="datetime1">
              <a:rPr kumimoji="1" lang="ja-JP" altLang="en-US" smtClean="0"/>
              <a:t>2024/3/26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626872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576E3AA-E7ED-4598-9A58-6EB00A887850}" type="datetime1">
              <a:rPr kumimoji="1" lang="ja-JP" altLang="en-US" smtClean="0"/>
              <a:t>2024/3/26</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51089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E35243-F80E-45B6-9DF1-36A0EDE60409}" type="datetime1">
              <a:rPr kumimoji="1" lang="ja-JP" altLang="en-US" smtClean="0"/>
              <a:t>2024/3/26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1074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0D517A3-AE9D-424B-B083-7818117FB224}" type="datetime1">
              <a:rPr kumimoji="1" lang="ja-JP" altLang="en-US" smtClean="0"/>
              <a:t>2024/3/26</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D6F1CBD-B437-47E4-8EA4-6A9B6D02C591}"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6206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fa.go.jp/assets/contents/node/basic_page/field_ref_resources/32675809-3f98-486b-9c03-efc695ede0bb/3353cf86/20231013-policies-shougaijishien-shisaku-0000171670.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ref.kagawa.lg.jp/documents/45345/keikaku-youshiki.xlsx" TargetMode="External"/><Relationship Id="rId2" Type="http://schemas.openxmlformats.org/officeDocument/2006/relationships/hyperlink" Target="https://www.pref.kagawa.lg.jp/documents/45345/keikaku.pdf" TargetMode="External"/><Relationship Id="rId1" Type="http://schemas.openxmlformats.org/officeDocument/2006/relationships/slideLayout" Target="../slideLayouts/slideLayout2.xml"/><Relationship Id="rId4" Type="http://schemas.openxmlformats.org/officeDocument/2006/relationships/hyperlink" Target="https://www.pref.kagawa.lg.jp/documents/45345/keikaku-rei.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latin typeface="ＭＳ Ｐゴシック" panose="020B0600070205080204" pitchFamily="50" charset="-128"/>
                <a:ea typeface="ＭＳ Ｐゴシック" panose="020B0600070205080204" pitchFamily="50" charset="-128"/>
              </a:rPr>
              <a:t>個別支援計画の策定</a:t>
            </a:r>
          </a:p>
        </p:txBody>
      </p:sp>
      <p:sp>
        <p:nvSpPr>
          <p:cNvPr id="3" name="サブタイトル 2"/>
          <p:cNvSpPr>
            <a:spLocks noGrp="1"/>
          </p:cNvSpPr>
          <p:nvPr>
            <p:ph type="subTitle" idx="1"/>
          </p:nvPr>
        </p:nvSpPr>
        <p:spPr>
          <a:xfrm>
            <a:off x="1097280" y="4464855"/>
            <a:ext cx="10058400" cy="1427945"/>
          </a:xfrm>
        </p:spPr>
        <p:txBody>
          <a:bodyPr>
            <a:normAutofit/>
          </a:bodyPr>
          <a:lstStyle/>
          <a:p>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2024</a:t>
            </a:r>
            <a:r>
              <a:rPr lang="ja-JP" altLang="en-US" dirty="0">
                <a:latin typeface="ＭＳ Ｐゴシック" panose="020B0600070205080204" pitchFamily="50" charset="-128"/>
                <a:ea typeface="ＭＳ Ｐゴシック" panose="020B0600070205080204" pitchFamily="50" charset="-128"/>
              </a:rPr>
              <a:t>年</a:t>
            </a:r>
            <a:r>
              <a:rPr lang="en-US" altLang="ja-JP" dirty="0">
                <a:latin typeface="ＭＳ Ｐゴシック" panose="020B0600070205080204" pitchFamily="50" charset="-128"/>
                <a:ea typeface="ＭＳ Ｐゴシック" panose="020B0600070205080204" pitchFamily="50" charset="-128"/>
              </a:rPr>
              <a:t>3</a:t>
            </a:r>
            <a:r>
              <a:rPr lang="ja-JP" altLang="en-US" dirty="0">
                <a:latin typeface="ＭＳ Ｐゴシック" panose="020B0600070205080204" pitchFamily="50" charset="-128"/>
                <a:ea typeface="ＭＳ Ｐゴシック" panose="020B0600070205080204" pitchFamily="50" charset="-128"/>
              </a:rPr>
              <a:t>月</a:t>
            </a:r>
            <a:endParaRPr lang="en-US" altLang="ja-JP" dirty="0">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9807412" y="931267"/>
            <a:ext cx="1099127" cy="3232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資料４</a:t>
            </a:r>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1</a:t>
            </a:fld>
            <a:endParaRPr kumimoji="1" lang="ja-JP" altLang="en-US"/>
          </a:p>
        </p:txBody>
      </p:sp>
    </p:spTree>
    <p:extLst>
      <p:ext uri="{BB962C8B-B14F-4D97-AF65-F5344CB8AC3E}">
        <p14:creationId xmlns:p14="http://schemas.microsoft.com/office/powerpoint/2010/main" val="622656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79" y="1845734"/>
            <a:ext cx="10392355" cy="4528562"/>
          </a:xfrm>
        </p:spPr>
        <p:txBody>
          <a:bodyPr>
            <a:normAutofit lnSpcReduction="10000"/>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１　利用者の</a:t>
            </a:r>
            <a:r>
              <a:rPr lang="ja-JP" altLang="en-US" sz="2200" b="1" dirty="0">
                <a:solidFill>
                  <a:srgbClr val="FF0000"/>
                </a:solidFill>
                <a:latin typeface="游ゴシック" panose="020F0502020204030204"/>
                <a:ea typeface="游ゴシック" panose="020B0400000000000000" pitchFamily="50" charset="-128"/>
              </a:rPr>
              <a:t>自己決定の尊重</a:t>
            </a:r>
            <a:r>
              <a:rPr lang="ja-JP" altLang="en-US" sz="2200" b="1" dirty="0">
                <a:solidFill>
                  <a:prstClr val="black"/>
                </a:solidFill>
                <a:latin typeface="游ゴシック" panose="020F0502020204030204"/>
                <a:ea typeface="游ゴシック" panose="020B0400000000000000" pitchFamily="50" charset="-128"/>
              </a:rPr>
              <a:t>及び</a:t>
            </a:r>
            <a:r>
              <a:rPr lang="ja-JP" altLang="en-US" sz="2200" b="1" dirty="0">
                <a:solidFill>
                  <a:srgbClr val="FF0000"/>
                </a:solidFill>
                <a:latin typeface="游ゴシック" panose="020F0502020204030204"/>
                <a:ea typeface="游ゴシック" panose="020B0400000000000000" pitchFamily="50" charset="-128"/>
              </a:rPr>
              <a:t>意思決定の支援</a:t>
            </a:r>
            <a:r>
              <a:rPr lang="ja-JP" altLang="en-US" sz="2200" b="1" dirty="0">
                <a:solidFill>
                  <a:prstClr val="black"/>
                </a:solidFill>
                <a:latin typeface="游ゴシック" panose="020F0502020204030204"/>
                <a:ea typeface="游ゴシック" panose="020B0400000000000000" pitchFamily="50" charset="-128"/>
              </a:rPr>
              <a:t>に配慮する。</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２　利用者が自らの意思を決定することに困難を抱える場合には、当該利用者の</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　意思及び選好並びに判断能力等について丁寧に把握しなければならない。</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３　サービス担当者会・個別支援会議について、</a:t>
            </a:r>
            <a:r>
              <a:rPr lang="ja-JP" altLang="en-US" sz="2200" b="1" dirty="0">
                <a:solidFill>
                  <a:srgbClr val="FF0000"/>
                </a:solidFill>
                <a:latin typeface="游ゴシック" panose="020F0502020204030204"/>
                <a:ea typeface="游ゴシック" panose="020B0400000000000000" pitchFamily="50" charset="-128"/>
              </a:rPr>
              <a:t>利用者本人が参加するもの</a:t>
            </a:r>
            <a:r>
              <a:rPr lang="ja-JP" altLang="en-US" sz="2200" b="1" dirty="0">
                <a:solidFill>
                  <a:prstClr val="black"/>
                </a:solidFill>
                <a:latin typeface="游ゴシック" panose="020F0502020204030204"/>
                <a:ea typeface="游ゴシック" panose="020B0400000000000000" pitchFamily="50" charset="-128"/>
              </a:rPr>
              <a:t>とし、</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　当該利用者の生活に対する意向等を改めて確認する。</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４　個別支援計画について、相談支援事業者へ交付すること。</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b="1" dirty="0">
              <a:solidFill>
                <a:prstClr val="black"/>
              </a:solidFill>
              <a:latin typeface="游ゴシック" panose="020F0502020204030204"/>
              <a:ea typeface="游ゴシック" panose="020B0400000000000000" pitchFamily="50" charset="-128"/>
            </a:endParaRPr>
          </a:p>
          <a:p>
            <a:endParaRPr kumimoji="1" lang="ja-JP" altLang="en-US" b="1" dirty="0"/>
          </a:p>
        </p:txBody>
      </p:sp>
      <p:sp>
        <p:nvSpPr>
          <p:cNvPr id="5" name="タイトル 1"/>
          <p:cNvSpPr>
            <a:spLocks noGrp="1"/>
          </p:cNvSpPr>
          <p:nvPr>
            <p:ph type="title"/>
          </p:nvPr>
        </p:nvSpPr>
        <p:spPr>
          <a:xfrm>
            <a:off x="1097280" y="286603"/>
            <a:ext cx="10058400" cy="1450757"/>
          </a:xfrm>
        </p:spPr>
        <p:txBody>
          <a:bodyPr/>
          <a:lstStyle/>
          <a:p>
            <a:r>
              <a:rPr lang="ja-JP" altLang="en-US" b="1" dirty="0">
                <a:solidFill>
                  <a:prstClr val="black"/>
                </a:solidFill>
              </a:rPr>
              <a:t>障害者の意思決定</a:t>
            </a:r>
            <a:endParaRPr kumimoji="1" lang="ja-JP" altLang="en-US"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10</a:t>
            </a:fld>
            <a:endParaRPr kumimoji="1" lang="ja-JP" altLang="en-US"/>
          </a:p>
        </p:txBody>
      </p:sp>
    </p:spTree>
    <p:extLst>
      <p:ext uri="{BB962C8B-B14F-4D97-AF65-F5344CB8AC3E}">
        <p14:creationId xmlns:p14="http://schemas.microsoft.com/office/powerpoint/2010/main" val="167595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528562"/>
          </a:xfrm>
        </p:spPr>
        <p:txBody>
          <a:bodyPr>
            <a:normAutofit lnSpcReduction="10000"/>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１　障害児及び保護者の</a:t>
            </a:r>
            <a:r>
              <a:rPr lang="ja-JP" altLang="en-US" sz="2200" b="1" dirty="0">
                <a:solidFill>
                  <a:srgbClr val="FF0000"/>
                </a:solidFill>
                <a:latin typeface="游ゴシック" panose="020F0502020204030204"/>
                <a:ea typeface="游ゴシック" panose="020B0400000000000000" pitchFamily="50" charset="-128"/>
              </a:rPr>
              <a:t>意思</a:t>
            </a:r>
            <a:r>
              <a:rPr lang="ja-JP" altLang="en-US" sz="2200" b="1" dirty="0">
                <a:solidFill>
                  <a:prstClr val="black"/>
                </a:solidFill>
                <a:latin typeface="游ゴシック" panose="020F0502020204030204"/>
                <a:ea typeface="游ゴシック" panose="020B0400000000000000" pitchFamily="50" charset="-128"/>
              </a:rPr>
              <a:t>をできるだけ尊重するための配慮が必要。</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２　障害児の年齢及び発達の程度に応じて、その</a:t>
            </a:r>
            <a:r>
              <a:rPr lang="ja-JP" altLang="en-US" sz="2200" b="1" dirty="0">
                <a:solidFill>
                  <a:srgbClr val="FF0000"/>
                </a:solidFill>
                <a:latin typeface="游ゴシック" panose="020F0502020204030204"/>
                <a:ea typeface="游ゴシック" panose="020B0400000000000000" pitchFamily="50" charset="-128"/>
              </a:rPr>
              <a:t>意見が尊重</a:t>
            </a:r>
            <a:r>
              <a:rPr lang="ja-JP" altLang="en-US" sz="2200" b="1" dirty="0">
                <a:solidFill>
                  <a:prstClr val="black"/>
                </a:solidFill>
                <a:latin typeface="游ゴシック" panose="020F0502020204030204"/>
                <a:ea typeface="游ゴシック" panose="020B0400000000000000" pitchFamily="50" charset="-128"/>
              </a:rPr>
              <a:t>され、その</a:t>
            </a:r>
            <a:r>
              <a:rPr lang="ja-JP" altLang="en-US" sz="2200" b="1" dirty="0">
                <a:solidFill>
                  <a:srgbClr val="FF0000"/>
                </a:solidFill>
                <a:latin typeface="游ゴシック" panose="020F0502020204030204"/>
                <a:ea typeface="游ゴシック" panose="020B0400000000000000" pitchFamily="50" charset="-128"/>
              </a:rPr>
              <a:t>最善の</a:t>
            </a:r>
            <a:endParaRPr lang="en-US" altLang="ja-JP" sz="2200" b="1" dirty="0">
              <a:solidFill>
                <a:srgbClr val="FF0000"/>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srgbClr val="FF0000"/>
                </a:solidFill>
                <a:latin typeface="游ゴシック" panose="020F0502020204030204"/>
                <a:ea typeface="游ゴシック" panose="020B0400000000000000" pitchFamily="50" charset="-128"/>
              </a:rPr>
              <a:t>　利益が優先</a:t>
            </a:r>
            <a:r>
              <a:rPr lang="ja-JP" altLang="en-US" sz="2200" b="1" dirty="0">
                <a:solidFill>
                  <a:prstClr val="black"/>
                </a:solidFill>
                <a:latin typeface="游ゴシック" panose="020F0502020204030204"/>
                <a:ea typeface="游ゴシック" panose="020B0400000000000000" pitchFamily="50" charset="-128"/>
              </a:rPr>
              <a:t>され、心身ともに健やかに育成されるよう支援内容を検討する。</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３　サービス担当者会・個別支援会議について、保護者に加えて、年齢や発達の</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　程度に応じて、可能な限り障害児本人の意見を聴くことが考えられる。</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４　個別支援計画について、相談支援事業者へ交付すること。</a:t>
            </a:r>
            <a:endParaRPr lang="en-US" altLang="ja-JP" sz="2200" b="1"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b="1" dirty="0">
              <a:solidFill>
                <a:prstClr val="black"/>
              </a:solidFill>
              <a:latin typeface="游ゴシック" panose="020F0502020204030204"/>
              <a:ea typeface="游ゴシック" panose="020B0400000000000000" pitchFamily="50" charset="-128"/>
            </a:endParaRPr>
          </a:p>
          <a:p>
            <a:endParaRPr kumimoji="1" lang="ja-JP" altLang="en-US" b="1" dirty="0"/>
          </a:p>
        </p:txBody>
      </p:sp>
      <p:sp>
        <p:nvSpPr>
          <p:cNvPr id="5" name="タイトル 1"/>
          <p:cNvSpPr>
            <a:spLocks noGrp="1"/>
          </p:cNvSpPr>
          <p:nvPr>
            <p:ph type="title"/>
          </p:nvPr>
        </p:nvSpPr>
        <p:spPr>
          <a:xfrm>
            <a:off x="1097280" y="286603"/>
            <a:ext cx="10058400" cy="1450757"/>
          </a:xfrm>
        </p:spPr>
        <p:txBody>
          <a:bodyPr/>
          <a:lstStyle/>
          <a:p>
            <a:r>
              <a:rPr lang="ja-JP" altLang="en-US" b="1" dirty="0">
                <a:solidFill>
                  <a:prstClr val="black"/>
                </a:solidFill>
              </a:rPr>
              <a:t>こどもの最善の利益の保証</a:t>
            </a:r>
            <a:endParaRPr kumimoji="1" lang="ja-JP" altLang="en-US"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11</a:t>
            </a:fld>
            <a:endParaRPr kumimoji="1" lang="ja-JP" altLang="en-US"/>
          </a:p>
        </p:txBody>
      </p:sp>
    </p:spTree>
    <p:extLst>
      <p:ext uri="{BB962C8B-B14F-4D97-AF65-F5344CB8AC3E}">
        <p14:creationId xmlns:p14="http://schemas.microsoft.com/office/powerpoint/2010/main" val="400792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610484"/>
          </a:xfrm>
        </p:spPr>
        <p:txBody>
          <a:bodyPr>
            <a:noAutofit/>
          </a:bodyPr>
          <a:lstStyle/>
          <a:p>
            <a:pPr>
              <a:lnSpc>
                <a:spcPct val="150000"/>
              </a:lnSpc>
              <a:spcBef>
                <a:spcPts val="0"/>
              </a:spcBef>
              <a:spcAft>
                <a:spcPts val="0"/>
              </a:spcAft>
            </a:pPr>
            <a:r>
              <a:rPr lang="en-US" altLang="ja-JP" sz="2200" b="1" dirty="0">
                <a:solidFill>
                  <a:prstClr val="black"/>
                </a:solidFill>
                <a:latin typeface="游ゴシック" panose="020B0400000000000000" pitchFamily="50" charset="-128"/>
                <a:ea typeface="游ゴシック" panose="020B0400000000000000" pitchFamily="50" charset="-128"/>
              </a:rPr>
              <a:t>【</a:t>
            </a:r>
            <a:r>
              <a:rPr lang="ja-JP" altLang="en-US" sz="2200" b="1" dirty="0">
                <a:solidFill>
                  <a:prstClr val="black"/>
                </a:solidFill>
                <a:latin typeface="游ゴシック" panose="020B0400000000000000" pitchFamily="50" charset="-128"/>
                <a:ea typeface="游ゴシック" panose="020B0400000000000000" pitchFamily="50" charset="-128"/>
              </a:rPr>
              <a:t>新たに以下の項目の記載が必要</a:t>
            </a:r>
            <a:r>
              <a:rPr lang="en-US" altLang="ja-JP" sz="2200" b="1" dirty="0">
                <a:solidFill>
                  <a:prstClr val="black"/>
                </a:solidFill>
                <a:latin typeface="游ゴシック" panose="020B0400000000000000" pitchFamily="50" charset="-128"/>
                <a:ea typeface="游ゴシック" panose="020B0400000000000000" pitchFamily="50" charset="-128"/>
              </a:rPr>
              <a:t>】</a:t>
            </a:r>
          </a:p>
          <a:p>
            <a:pPr>
              <a:lnSpc>
                <a:spcPct val="150000"/>
              </a:lnSpc>
              <a:spcBef>
                <a:spcPts val="0"/>
              </a:spcBef>
              <a:spcAft>
                <a:spcPts val="0"/>
              </a:spcAft>
            </a:pPr>
            <a:r>
              <a:rPr lang="ja-JP" altLang="en-US" sz="2200" b="1" dirty="0">
                <a:solidFill>
                  <a:prstClr val="black"/>
                </a:solidFill>
                <a:latin typeface="游ゴシック" panose="020B0400000000000000" pitchFamily="50" charset="-128"/>
                <a:ea typeface="游ゴシック" panose="020B0400000000000000" pitchFamily="50" charset="-128"/>
              </a:rPr>
              <a:t>１　</a:t>
            </a:r>
            <a:r>
              <a:rPr lang="ja-JP" altLang="en-US" sz="2200" b="1" dirty="0">
                <a:solidFill>
                  <a:srgbClr val="FF0000"/>
                </a:solidFill>
                <a:latin typeface="游ゴシック" panose="020B0400000000000000" pitchFamily="50" charset="-128"/>
                <a:ea typeface="游ゴシック" panose="020B0400000000000000" pitchFamily="50" charset="-128"/>
              </a:rPr>
              <a:t>５領域</a:t>
            </a:r>
            <a:r>
              <a:rPr lang="ja-JP" altLang="en-US" sz="2200" b="1" dirty="0">
                <a:solidFill>
                  <a:prstClr val="black"/>
                </a:solidFill>
                <a:latin typeface="游ゴシック" panose="020B0400000000000000" pitchFamily="50" charset="-128"/>
                <a:ea typeface="游ゴシック" panose="020B0400000000000000" pitchFamily="50" charset="-128"/>
              </a:rPr>
              <a:t>をすべて含めた総合的な支援を提供</a:t>
            </a:r>
            <a:endParaRPr lang="en-US" altLang="ja-JP" sz="2200" b="1"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「健康・生活」「運動・感覚」「認知・行動」「言語・コミュニケーション」　「人間関係・社会性」</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en-US" altLang="ja-JP" sz="2200" dirty="0">
                <a:solidFill>
                  <a:prstClr val="black"/>
                </a:solidFill>
                <a:latin typeface="游ゴシック" panose="020B0400000000000000" pitchFamily="50" charset="-128"/>
                <a:ea typeface="游ゴシック" panose="020B0400000000000000" pitchFamily="50" charset="-128"/>
              </a:rPr>
              <a:t>【</a:t>
            </a:r>
            <a:r>
              <a:rPr lang="ja-JP" altLang="en-US" sz="2200" dirty="0">
                <a:solidFill>
                  <a:prstClr val="black"/>
                </a:solidFill>
                <a:latin typeface="游ゴシック" panose="020B0400000000000000" pitchFamily="50" charset="-128"/>
                <a:ea typeface="游ゴシック" panose="020B0400000000000000" pitchFamily="50" charset="-128"/>
              </a:rPr>
              <a:t>こども家庭庁</a:t>
            </a:r>
            <a:r>
              <a:rPr lang="en-US" altLang="ja-JP" sz="2200" dirty="0">
                <a:solidFill>
                  <a:prstClr val="black"/>
                </a:solidFill>
                <a:latin typeface="游ゴシック" panose="020B0400000000000000" pitchFamily="50" charset="-128"/>
                <a:ea typeface="游ゴシック" panose="020B0400000000000000" pitchFamily="50" charset="-128"/>
              </a:rPr>
              <a:t>】</a:t>
            </a:r>
            <a:r>
              <a:rPr lang="ja-JP" altLang="en-US" sz="2200" dirty="0">
                <a:solidFill>
                  <a:prstClr val="black"/>
                </a:solidFill>
                <a:latin typeface="游ゴシック" panose="020B0400000000000000" pitchFamily="50" charset="-128"/>
                <a:ea typeface="游ゴシック" panose="020B0400000000000000" pitchFamily="50" charset="-128"/>
              </a:rPr>
              <a:t>　児童発達支援ガイドライン</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en-US" altLang="ja-JP" sz="2200" dirty="0">
                <a:solidFill>
                  <a:prstClr val="black"/>
                </a:solidFill>
                <a:latin typeface="游ゴシック" panose="020B0400000000000000" pitchFamily="50" charset="-128"/>
                <a:ea typeface="游ゴシック" panose="020B0400000000000000" pitchFamily="50" charset="-128"/>
                <a:hlinkClick r:id="rId2"/>
              </a:rPr>
              <a:t>https://www.cfa.go.jp/assets/contents/node/basic_page/field_ref_resources/32675809-3f98-486b-9c03-efc695ede0bb/3353cf86/20231013-policies-shougaijishien-shisaku-0000171670.pdf</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dirty="0">
              <a:solidFill>
                <a:prstClr val="black"/>
              </a:solidFill>
              <a:latin typeface="游ゴシック" panose="020B0400000000000000" pitchFamily="50" charset="-128"/>
              <a:ea typeface="游ゴシック" panose="020B0400000000000000" pitchFamily="50" charset="-128"/>
            </a:endParaRPr>
          </a:p>
          <a:p>
            <a:endParaRPr kumimoji="1" lang="ja-JP" altLang="en-US"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12</a:t>
            </a:fld>
            <a:endParaRPr kumimoji="1" lang="ja-JP" altLang="en-US"/>
          </a:p>
        </p:txBody>
      </p:sp>
    </p:spTree>
    <p:extLst>
      <p:ext uri="{BB962C8B-B14F-4D97-AF65-F5344CB8AC3E}">
        <p14:creationId xmlns:p14="http://schemas.microsoft.com/office/powerpoint/2010/main" val="2861184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610484"/>
          </a:xfrm>
        </p:spPr>
        <p:txBody>
          <a:bodyPr>
            <a:noAutofit/>
          </a:bodyPr>
          <a:lstStyle/>
          <a:p>
            <a:pPr>
              <a:lnSpc>
                <a:spcPct val="150000"/>
              </a:lnSpc>
            </a:pPr>
            <a:r>
              <a:rPr lang="ja-JP" altLang="en-US" sz="2200" b="1" dirty="0">
                <a:solidFill>
                  <a:prstClr val="black"/>
                </a:solidFill>
                <a:latin typeface="游ゴシック" panose="020B0400000000000000" pitchFamily="50" charset="-128"/>
                <a:ea typeface="游ゴシック" panose="020B0400000000000000" pitchFamily="50" charset="-128"/>
              </a:rPr>
              <a:t>２　</a:t>
            </a:r>
            <a:r>
              <a:rPr lang="ja-JP" altLang="en-US" sz="2200" b="1" dirty="0">
                <a:latin typeface="游ゴシック" panose="020B0400000000000000" pitchFamily="50" charset="-128"/>
                <a:ea typeface="游ゴシック" panose="020B0400000000000000" pitchFamily="50" charset="-128"/>
              </a:rPr>
              <a:t>時間区分の導入に伴う、個々の障害児の日々の支援に係る計画時間等</a:t>
            </a:r>
            <a:endParaRPr lang="en-US" altLang="ja-JP" sz="2200" b="1"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r>
              <a:rPr lang="ja-JP" altLang="en-US" sz="2200" dirty="0">
                <a:latin typeface="游ゴシック" panose="020B0400000000000000" pitchFamily="50" charset="-128"/>
                <a:ea typeface="游ゴシック" panose="020B0400000000000000" pitchFamily="50" charset="-128"/>
              </a:rPr>
              <a:t>　</a:t>
            </a:r>
            <a:endParaRPr lang="en-US" altLang="ja-JP" sz="2200" dirty="0">
              <a:latin typeface="游ゴシック" panose="020B0400000000000000" pitchFamily="50" charset="-128"/>
              <a:ea typeface="游ゴシック" panose="020B0400000000000000" pitchFamily="50" charset="-128"/>
            </a:endParaRPr>
          </a:p>
          <a:p>
            <a:pPr>
              <a:lnSpc>
                <a:spcPct val="150000"/>
              </a:lnSpc>
            </a:pPr>
            <a:r>
              <a:rPr lang="en-US" altLang="ja-JP" sz="2200" dirty="0">
                <a:latin typeface="游ゴシック" panose="020B0400000000000000" pitchFamily="50" charset="-128"/>
                <a:ea typeface="游ゴシック" panose="020B0400000000000000" pitchFamily="50" charset="-128"/>
              </a:rPr>
              <a:t>※ </a:t>
            </a:r>
            <a:r>
              <a:rPr lang="ja-JP" altLang="en-US" sz="2200" dirty="0">
                <a:latin typeface="游ゴシック" panose="020B0400000000000000" pitchFamily="50" charset="-128"/>
                <a:ea typeface="游ゴシック" panose="020B0400000000000000" pitchFamily="50" charset="-128"/>
              </a:rPr>
              <a:t>放課後等デイサービスについては、学校休業日のみ時間区分３を算定可能。</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kumimoji="1" lang="ja-JP" altLang="en-US" sz="2200"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graphicFrame>
        <p:nvGraphicFramePr>
          <p:cNvPr id="2" name="表 1"/>
          <p:cNvGraphicFramePr>
            <a:graphicFrameLocks noGrp="1"/>
          </p:cNvGraphicFramePr>
          <p:nvPr>
            <p:extLst>
              <p:ext uri="{D42A27DB-BD31-4B8C-83A1-F6EECF244321}">
                <p14:modId xmlns:p14="http://schemas.microsoft.com/office/powerpoint/2010/main" val="2884776622"/>
              </p:ext>
            </p:extLst>
          </p:nvPr>
        </p:nvGraphicFramePr>
        <p:xfrm>
          <a:off x="2040774" y="2685405"/>
          <a:ext cx="8171412" cy="2329940"/>
        </p:xfrm>
        <a:graphic>
          <a:graphicData uri="http://schemas.openxmlformats.org/drawingml/2006/table">
            <a:tbl>
              <a:tblPr firstRow="1" bandRow="1">
                <a:tableStyleId>{5C22544A-7EE6-4342-B048-85BDC9FD1C3A}</a:tableStyleId>
              </a:tblPr>
              <a:tblGrid>
                <a:gridCol w="4085706">
                  <a:extLst>
                    <a:ext uri="{9D8B030D-6E8A-4147-A177-3AD203B41FA5}">
                      <a16:colId xmlns:a16="http://schemas.microsoft.com/office/drawing/2014/main" val="3168725686"/>
                    </a:ext>
                  </a:extLst>
                </a:gridCol>
                <a:gridCol w="4085706">
                  <a:extLst>
                    <a:ext uri="{9D8B030D-6E8A-4147-A177-3AD203B41FA5}">
                      <a16:colId xmlns:a16="http://schemas.microsoft.com/office/drawing/2014/main" val="3625741555"/>
                    </a:ext>
                  </a:extLst>
                </a:gridCol>
              </a:tblGrid>
              <a:tr h="582485">
                <a:tc>
                  <a:txBody>
                    <a:bodyPr/>
                    <a:lstStyle/>
                    <a:p>
                      <a:pPr algn="ctr"/>
                      <a:r>
                        <a:rPr kumimoji="1" lang="ja-JP" altLang="en-US" sz="2400" dirty="0"/>
                        <a:t>時間区分</a:t>
                      </a:r>
                    </a:p>
                  </a:txBody>
                  <a:tcPr/>
                </a:tc>
                <a:tc>
                  <a:txBody>
                    <a:bodyPr/>
                    <a:lstStyle/>
                    <a:p>
                      <a:pPr algn="ctr"/>
                      <a:r>
                        <a:rPr kumimoji="1" lang="ja-JP" altLang="en-US" sz="2400" dirty="0"/>
                        <a:t>計画時間</a:t>
                      </a:r>
                    </a:p>
                  </a:txBody>
                  <a:tcPr/>
                </a:tc>
                <a:extLst>
                  <a:ext uri="{0D108BD9-81ED-4DB2-BD59-A6C34878D82A}">
                    <a16:rowId xmlns:a16="http://schemas.microsoft.com/office/drawing/2014/main" val="3074566252"/>
                  </a:ext>
                </a:extLst>
              </a:tr>
              <a:tr h="582485">
                <a:tc>
                  <a:txBody>
                    <a:bodyPr/>
                    <a:lstStyle/>
                    <a:p>
                      <a:pPr algn="ctr"/>
                      <a:r>
                        <a:rPr kumimoji="1" lang="ja-JP" altLang="en-US" sz="2400" dirty="0"/>
                        <a:t>時間区分１</a:t>
                      </a:r>
                      <a:endParaRPr kumimoji="1" lang="en-US" altLang="ja-JP" sz="2400" dirty="0"/>
                    </a:p>
                  </a:txBody>
                  <a:tcPr/>
                </a:tc>
                <a:tc>
                  <a:txBody>
                    <a:bodyPr/>
                    <a:lstStyle/>
                    <a:p>
                      <a:pPr algn="ctr"/>
                      <a:r>
                        <a:rPr lang="ja-JP" altLang="en-US" sz="2400" dirty="0"/>
                        <a:t>３０</a:t>
                      </a:r>
                      <a:r>
                        <a:rPr lang="zh-TW" altLang="en-US" sz="2400" dirty="0"/>
                        <a:t>分以上</a:t>
                      </a:r>
                      <a:r>
                        <a:rPr lang="ja-JP" altLang="en-US" sz="2400" dirty="0"/>
                        <a:t>１</a:t>
                      </a:r>
                      <a:r>
                        <a:rPr lang="zh-TW" altLang="en-US" sz="2400" dirty="0"/>
                        <a:t>時間</a:t>
                      </a:r>
                      <a:r>
                        <a:rPr lang="ja-JP" altLang="en-US" sz="2400" dirty="0"/>
                        <a:t>３０</a:t>
                      </a:r>
                      <a:r>
                        <a:rPr lang="zh-TW" altLang="en-US" sz="2400" dirty="0"/>
                        <a:t>分以下</a:t>
                      </a:r>
                      <a:endParaRPr kumimoji="1" lang="ja-JP" altLang="en-US" sz="2400" dirty="0"/>
                    </a:p>
                  </a:txBody>
                  <a:tcPr/>
                </a:tc>
                <a:extLst>
                  <a:ext uri="{0D108BD9-81ED-4DB2-BD59-A6C34878D82A}">
                    <a16:rowId xmlns:a16="http://schemas.microsoft.com/office/drawing/2014/main" val="1247829269"/>
                  </a:ext>
                </a:extLst>
              </a:tr>
              <a:tr h="582485">
                <a:tc>
                  <a:txBody>
                    <a:bodyPr/>
                    <a:lstStyle/>
                    <a:p>
                      <a:pPr algn="ctr"/>
                      <a:r>
                        <a:rPr kumimoji="1" lang="ja-JP" altLang="en-US" sz="2400" dirty="0"/>
                        <a:t>時間区分２</a:t>
                      </a:r>
                    </a:p>
                  </a:txBody>
                  <a:tcPr/>
                </a:tc>
                <a:tc>
                  <a:txBody>
                    <a:bodyPr/>
                    <a:lstStyle/>
                    <a:p>
                      <a:pPr algn="ctr"/>
                      <a:r>
                        <a:rPr lang="ja-JP" altLang="en-US" sz="2400" dirty="0"/>
                        <a:t>１</a:t>
                      </a:r>
                      <a:r>
                        <a:rPr lang="zh-TW" altLang="en-US" sz="2400" dirty="0"/>
                        <a:t>時間</a:t>
                      </a:r>
                      <a:r>
                        <a:rPr lang="ja-JP" altLang="en-US" sz="2400" dirty="0"/>
                        <a:t>３０</a:t>
                      </a:r>
                      <a:r>
                        <a:rPr lang="zh-TW" altLang="en-US" sz="2400" dirty="0"/>
                        <a:t>分超</a:t>
                      </a:r>
                      <a:r>
                        <a:rPr lang="ja-JP" altLang="en-US" sz="2400" dirty="0"/>
                        <a:t>３</a:t>
                      </a:r>
                      <a:r>
                        <a:rPr lang="zh-TW" altLang="en-US" sz="2400" dirty="0"/>
                        <a:t>時間以下</a:t>
                      </a:r>
                      <a:endParaRPr kumimoji="1" lang="ja-JP" altLang="en-US" sz="2400" dirty="0"/>
                    </a:p>
                  </a:txBody>
                  <a:tcPr/>
                </a:tc>
                <a:extLst>
                  <a:ext uri="{0D108BD9-81ED-4DB2-BD59-A6C34878D82A}">
                    <a16:rowId xmlns:a16="http://schemas.microsoft.com/office/drawing/2014/main" val="2562116045"/>
                  </a:ext>
                </a:extLst>
              </a:tr>
              <a:tr h="582485">
                <a:tc>
                  <a:txBody>
                    <a:bodyPr/>
                    <a:lstStyle/>
                    <a:p>
                      <a:pPr algn="ctr"/>
                      <a:r>
                        <a:rPr kumimoji="1" lang="ja-JP" altLang="en-US" sz="2400" dirty="0"/>
                        <a:t>時間区分３</a:t>
                      </a:r>
                    </a:p>
                  </a:txBody>
                  <a:tcPr/>
                </a:tc>
                <a:tc>
                  <a:txBody>
                    <a:bodyPr/>
                    <a:lstStyle/>
                    <a:p>
                      <a:pPr algn="ctr"/>
                      <a:r>
                        <a:rPr lang="zh-TW" altLang="en-US" sz="2400" dirty="0"/>
                        <a:t>３時間超５時間以下</a:t>
                      </a:r>
                      <a:endParaRPr kumimoji="1" lang="ja-JP" altLang="en-US" sz="2400" dirty="0"/>
                    </a:p>
                  </a:txBody>
                  <a:tcPr/>
                </a:tc>
                <a:extLst>
                  <a:ext uri="{0D108BD9-81ED-4DB2-BD59-A6C34878D82A}">
                    <a16:rowId xmlns:a16="http://schemas.microsoft.com/office/drawing/2014/main" val="1117535854"/>
                  </a:ext>
                </a:extLst>
              </a:tr>
            </a:tbl>
          </a:graphicData>
        </a:graphic>
      </p:graphicFrame>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13</a:t>
            </a:fld>
            <a:endParaRPr kumimoji="1" lang="ja-JP" altLang="en-US"/>
          </a:p>
        </p:txBody>
      </p:sp>
    </p:spTree>
    <p:extLst>
      <p:ext uri="{BB962C8B-B14F-4D97-AF65-F5344CB8AC3E}">
        <p14:creationId xmlns:p14="http://schemas.microsoft.com/office/powerpoint/2010/main" val="426295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610484"/>
          </a:xfrm>
        </p:spPr>
        <p:txBody>
          <a:bodyPr>
            <a:noAutofit/>
          </a:bodyPr>
          <a:lstStyle/>
          <a:p>
            <a:pPr>
              <a:lnSpc>
                <a:spcPct val="150000"/>
              </a:lnSpc>
            </a:pPr>
            <a:r>
              <a:rPr lang="ja-JP" altLang="en-US" sz="2200" b="1" dirty="0">
                <a:solidFill>
                  <a:prstClr val="black"/>
                </a:solidFill>
                <a:latin typeface="游ゴシック" panose="020B0400000000000000" pitchFamily="50" charset="-128"/>
                <a:ea typeface="游ゴシック" panose="020B0400000000000000" pitchFamily="50" charset="-128"/>
              </a:rPr>
              <a:t>３　延長支援加算の見直しに伴う、個々の障害児の日々の延長支援時間等</a:t>
            </a: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r>
              <a:rPr lang="ja-JP" altLang="en-US" sz="2200" dirty="0">
                <a:latin typeface="游ゴシック" panose="020B0400000000000000" pitchFamily="50" charset="-128"/>
                <a:ea typeface="游ゴシック" panose="020B0400000000000000" pitchFamily="50" charset="-128"/>
              </a:rPr>
              <a:t>　　　　　　</a:t>
            </a:r>
            <a:r>
              <a:rPr lang="en-US" altLang="ja-JP" sz="2200" dirty="0">
                <a:latin typeface="游ゴシック" panose="020B0400000000000000" pitchFamily="50" charset="-128"/>
                <a:ea typeface="游ゴシック" panose="020B0400000000000000" pitchFamily="50" charset="-128"/>
              </a:rPr>
              <a:t>※</a:t>
            </a:r>
            <a:r>
              <a:rPr lang="ja-JP" altLang="en-US" sz="2200" dirty="0">
                <a:latin typeface="游ゴシック" panose="020B0400000000000000" pitchFamily="50" charset="-128"/>
                <a:ea typeface="游ゴシック" panose="020B0400000000000000" pitchFamily="50" charset="-128"/>
              </a:rPr>
              <a:t>前後の時間を合算して１時間以上では算定できない。</a:t>
            </a:r>
            <a:endParaRPr lang="en-US" altLang="ja-JP" sz="2200" dirty="0">
              <a:latin typeface="游ゴシック" panose="020B0400000000000000" pitchFamily="50" charset="-128"/>
              <a:ea typeface="游ゴシック" panose="020B0400000000000000" pitchFamily="50" charset="-128"/>
            </a:endParaRPr>
          </a:p>
          <a:p>
            <a:endParaRPr lang="ja-JP" altLang="en-US" sz="2200" dirty="0">
              <a:latin typeface="游ゴシック" panose="020B0400000000000000" pitchFamily="50" charset="-128"/>
              <a:ea typeface="游ゴシック" panose="020B0400000000000000" pitchFamily="50" charset="-128"/>
            </a:endParaRPr>
          </a:p>
          <a:p>
            <a:pPr>
              <a:lnSpc>
                <a:spcPct val="140000"/>
              </a:lnSpc>
              <a:spcBef>
                <a:spcPts val="0"/>
              </a:spcBef>
              <a:spcAft>
                <a:spcPts val="0"/>
              </a:spcAft>
            </a:pPr>
            <a:r>
              <a:rPr lang="ja-JP" altLang="en-US" sz="2200" b="1" dirty="0">
                <a:latin typeface="游ゴシック" panose="020B0400000000000000" pitchFamily="50" charset="-128"/>
                <a:ea typeface="游ゴシック" panose="020B0400000000000000" pitchFamily="50" charset="-128"/>
              </a:rPr>
              <a:t>４　個々の障害児の５領域との関連性を明確にした支援内容及びインクルー</a:t>
            </a:r>
            <a:r>
              <a:rPr lang="en-US" altLang="ja-JP" sz="2200" b="1" dirty="0">
                <a:latin typeface="游ゴシック" panose="020B0400000000000000" pitchFamily="50" charset="-128"/>
                <a:ea typeface="游ゴシック" panose="020B0400000000000000" pitchFamily="50" charset="-128"/>
              </a:rPr>
              <a:t> </a:t>
            </a:r>
          </a:p>
          <a:p>
            <a:pPr>
              <a:lnSpc>
                <a:spcPct val="140000"/>
              </a:lnSpc>
              <a:spcBef>
                <a:spcPts val="0"/>
              </a:spcBef>
              <a:spcAft>
                <a:spcPts val="0"/>
              </a:spcAft>
            </a:pPr>
            <a:r>
              <a:rPr lang="ja-JP" altLang="en-US" sz="2200" b="1" dirty="0">
                <a:latin typeface="游ゴシック" panose="020B0400000000000000" pitchFamily="50" charset="-128"/>
                <a:ea typeface="游ゴシック" panose="020B0400000000000000" pitchFamily="50" charset="-128"/>
              </a:rPr>
              <a:t>　ジョンの観点を踏まえた取組等</a:t>
            </a:r>
            <a:r>
              <a:rPr lang="zh-TW" altLang="en-US" sz="2200" dirty="0">
                <a:latin typeface="游ゴシック" panose="020B0400000000000000" pitchFamily="50" charset="-128"/>
                <a:ea typeface="游ゴシック" panose="020B0400000000000000" pitchFamily="50" charset="-128"/>
              </a:rPr>
              <a:t>	</a:t>
            </a: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B0400000000000000" pitchFamily="50" charset="-128"/>
              <a:ea typeface="游ゴシック" panose="020B0400000000000000" pitchFamily="50" charset="-128"/>
            </a:endParaRPr>
          </a:p>
          <a:p>
            <a:endParaRPr kumimoji="1" lang="ja-JP" altLang="en-US" sz="2200"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graphicFrame>
        <p:nvGraphicFramePr>
          <p:cNvPr id="2" name="表 1"/>
          <p:cNvGraphicFramePr>
            <a:graphicFrameLocks noGrp="1"/>
          </p:cNvGraphicFramePr>
          <p:nvPr>
            <p:extLst>
              <p:ext uri="{D42A27DB-BD31-4B8C-83A1-F6EECF244321}">
                <p14:modId xmlns:p14="http://schemas.microsoft.com/office/powerpoint/2010/main" val="3841272127"/>
              </p:ext>
            </p:extLst>
          </p:nvPr>
        </p:nvGraphicFramePr>
        <p:xfrm>
          <a:off x="2510624" y="2589024"/>
          <a:ext cx="7231712" cy="1828800"/>
        </p:xfrm>
        <a:graphic>
          <a:graphicData uri="http://schemas.openxmlformats.org/drawingml/2006/table">
            <a:tbl>
              <a:tblPr firstRow="1" bandRow="1">
                <a:tableStyleId>{5C22544A-7EE6-4342-B048-85BDC9FD1C3A}</a:tableStyleId>
              </a:tblPr>
              <a:tblGrid>
                <a:gridCol w="7231712">
                  <a:extLst>
                    <a:ext uri="{9D8B030D-6E8A-4147-A177-3AD203B41FA5}">
                      <a16:colId xmlns:a16="http://schemas.microsoft.com/office/drawing/2014/main" val="3625741555"/>
                    </a:ext>
                  </a:extLst>
                </a:gridCol>
              </a:tblGrid>
              <a:tr h="439422">
                <a:tc>
                  <a:txBody>
                    <a:bodyPr/>
                    <a:lstStyle/>
                    <a:p>
                      <a:pPr algn="ctr"/>
                      <a:r>
                        <a:rPr kumimoji="1" lang="ja-JP" altLang="en-US" sz="2400" dirty="0"/>
                        <a:t>時間</a:t>
                      </a:r>
                    </a:p>
                  </a:txBody>
                  <a:tcPr/>
                </a:tc>
                <a:extLst>
                  <a:ext uri="{0D108BD9-81ED-4DB2-BD59-A6C34878D82A}">
                    <a16:rowId xmlns:a16="http://schemas.microsoft.com/office/drawing/2014/main" val="3074566252"/>
                  </a:ext>
                </a:extLst>
              </a:tr>
              <a:tr h="439422">
                <a:tc>
                  <a:txBody>
                    <a:bodyPr/>
                    <a:lstStyle/>
                    <a:p>
                      <a:pPr algn="ctr"/>
                      <a:r>
                        <a:rPr lang="ja-JP" altLang="en-US" sz="2400" dirty="0"/>
                        <a:t>１時間</a:t>
                      </a:r>
                      <a:r>
                        <a:rPr lang="zh-TW" altLang="en-US" sz="2400" dirty="0"/>
                        <a:t>以上</a:t>
                      </a:r>
                      <a:r>
                        <a:rPr lang="ja-JP" altLang="en-US" sz="2400" dirty="0"/>
                        <a:t>２時間未満</a:t>
                      </a:r>
                      <a:endParaRPr kumimoji="1" lang="ja-JP" altLang="en-US" sz="2400" dirty="0"/>
                    </a:p>
                  </a:txBody>
                  <a:tcPr/>
                </a:tc>
                <a:extLst>
                  <a:ext uri="{0D108BD9-81ED-4DB2-BD59-A6C34878D82A}">
                    <a16:rowId xmlns:a16="http://schemas.microsoft.com/office/drawing/2014/main" val="1247829269"/>
                  </a:ext>
                </a:extLst>
              </a:tr>
              <a:tr h="439422">
                <a:tc>
                  <a:txBody>
                    <a:bodyPr/>
                    <a:lstStyle/>
                    <a:p>
                      <a:pPr algn="ctr"/>
                      <a:r>
                        <a:rPr kumimoji="1" lang="ja-JP" altLang="en-US" sz="2400" dirty="0"/>
                        <a:t>２時間以上</a:t>
                      </a:r>
                    </a:p>
                  </a:txBody>
                  <a:tcPr/>
                </a:tc>
                <a:extLst>
                  <a:ext uri="{0D108BD9-81ED-4DB2-BD59-A6C34878D82A}">
                    <a16:rowId xmlns:a16="http://schemas.microsoft.com/office/drawing/2014/main" val="2562116045"/>
                  </a:ext>
                </a:extLst>
              </a:tr>
              <a:tr h="439422">
                <a:tc>
                  <a:txBody>
                    <a:bodyPr/>
                    <a:lstStyle/>
                    <a:p>
                      <a:pPr algn="ctr"/>
                      <a:r>
                        <a:rPr kumimoji="1" lang="ja-JP" altLang="en-US" sz="2400" dirty="0"/>
                        <a:t>３０分以上１時間未満</a:t>
                      </a:r>
                    </a:p>
                  </a:txBody>
                  <a:tcPr/>
                </a:tc>
                <a:extLst>
                  <a:ext uri="{0D108BD9-81ED-4DB2-BD59-A6C34878D82A}">
                    <a16:rowId xmlns:a16="http://schemas.microsoft.com/office/drawing/2014/main" val="1117535854"/>
                  </a:ext>
                </a:extLst>
              </a:tr>
            </a:tbl>
          </a:graphicData>
        </a:graphic>
      </p:graphicFrame>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14</a:t>
            </a:fld>
            <a:endParaRPr kumimoji="1" lang="ja-JP" altLang="en-US"/>
          </a:p>
        </p:txBody>
      </p:sp>
    </p:spTree>
    <p:extLst>
      <p:ext uri="{BB962C8B-B14F-4D97-AF65-F5344CB8AC3E}">
        <p14:creationId xmlns:p14="http://schemas.microsoft.com/office/powerpoint/2010/main" val="234195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610484"/>
          </a:xfrm>
        </p:spPr>
        <p:txBody>
          <a:bodyPr>
            <a:noAutofit/>
          </a:bodyPr>
          <a:lstStyle/>
          <a:p>
            <a:pPr>
              <a:lnSpc>
                <a:spcPct val="150000"/>
              </a:lnSpc>
            </a:pPr>
            <a:r>
              <a:rPr lang="en-US" altLang="ja-JP" sz="2200" b="1" dirty="0">
                <a:solidFill>
                  <a:prstClr val="black"/>
                </a:solidFill>
                <a:latin typeface="游ゴシック" panose="020B0400000000000000" pitchFamily="50" charset="-128"/>
                <a:ea typeface="游ゴシック" panose="020B0400000000000000" pitchFamily="50" charset="-128"/>
              </a:rPr>
              <a:t>【</a:t>
            </a:r>
            <a:r>
              <a:rPr lang="ja-JP" altLang="en-US" sz="2200" b="1" dirty="0">
                <a:solidFill>
                  <a:prstClr val="black"/>
                </a:solidFill>
                <a:latin typeface="游ゴシック" panose="020B0400000000000000" pitchFamily="50" charset="-128"/>
                <a:ea typeface="游ゴシック" panose="020B0400000000000000" pitchFamily="50" charset="-128"/>
              </a:rPr>
              <a:t>令和６年４月から１０月までの取扱いについて（経過措置）</a:t>
            </a:r>
            <a:r>
              <a:rPr lang="en-US" altLang="ja-JP" sz="2200" b="1" dirty="0">
                <a:solidFill>
                  <a:prstClr val="black"/>
                </a:solidFill>
                <a:latin typeface="游ゴシック" panose="020B0400000000000000" pitchFamily="50" charset="-128"/>
                <a:ea typeface="游ゴシック" panose="020B0400000000000000" pitchFamily="50" charset="-128"/>
              </a:rPr>
              <a:t>】</a:t>
            </a:r>
          </a:p>
          <a:p>
            <a:pPr>
              <a:lnSpc>
                <a:spcPct val="150000"/>
              </a:lnSpc>
            </a:pPr>
            <a:r>
              <a:rPr lang="ja-JP" altLang="en-US" sz="2200" dirty="0">
                <a:solidFill>
                  <a:schemeClr val="tx1"/>
                </a:solidFill>
                <a:latin typeface="游ゴシック" panose="020B0400000000000000" pitchFamily="50" charset="-128"/>
                <a:ea typeface="游ゴシック" panose="020B0400000000000000" pitchFamily="50" charset="-128"/>
              </a:rPr>
              <a:t>令和６年１０月３１日までの間は、別紙１「個別支援計画参考様式」の２枚目の「個別支援計画別表」を活用し、個々の障害児の計画時間及び延長支援に要する時間等を定め、現行の個別支援計画とあわせることにより対応すること（</a:t>
            </a:r>
            <a:r>
              <a:rPr lang="ja-JP" altLang="en-US" sz="2200" dirty="0">
                <a:solidFill>
                  <a:srgbClr val="FF0000"/>
                </a:solidFill>
                <a:latin typeface="游ゴシック" panose="020B0400000000000000" pitchFamily="50" charset="-128"/>
                <a:ea typeface="游ゴシック" panose="020B0400000000000000" pitchFamily="50" charset="-128"/>
              </a:rPr>
              <a:t>基本報酬と延長支援加算の算定に必要な計画時間・延長支援時間等の記載のみを別表で追加すること</a:t>
            </a:r>
            <a:r>
              <a:rPr lang="ja-JP" altLang="en-US" sz="2200" dirty="0">
                <a:solidFill>
                  <a:schemeClr val="tx1"/>
                </a:solidFill>
                <a:latin typeface="游ゴシック" panose="020B0400000000000000" pitchFamily="50" charset="-128"/>
                <a:ea typeface="游ゴシック" panose="020B0400000000000000" pitchFamily="50" charset="-128"/>
              </a:rPr>
              <a:t>）を可能とする（記載例について別紙２参照）。</a:t>
            </a: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r>
              <a:rPr lang="ja-JP" altLang="en-US" sz="2200" dirty="0">
                <a:solidFill>
                  <a:schemeClr val="tx1"/>
                </a:solidFill>
                <a:latin typeface="游ゴシック" panose="020B0400000000000000" pitchFamily="50" charset="-128"/>
                <a:ea typeface="游ゴシック" panose="020B0400000000000000" pitchFamily="50" charset="-128"/>
              </a:rPr>
              <a:t>計画時間については、あらかじめ保護者に説明の上、同意を得ること。</a:t>
            </a:r>
            <a:endParaRPr lang="en-US" altLang="ja-JP" sz="2200" dirty="0">
              <a:solidFill>
                <a:schemeClr val="tx1"/>
              </a:solidFill>
              <a:latin typeface="游ゴシック" panose="020B0400000000000000" pitchFamily="50" charset="-128"/>
              <a:ea typeface="游ゴシック" panose="020B0400000000000000" pitchFamily="50" charset="-128"/>
            </a:endParaRPr>
          </a:p>
          <a:p>
            <a:r>
              <a:rPr lang="ja-JP" altLang="en-US" sz="2200" dirty="0">
                <a:latin typeface="游ゴシック" panose="020B0400000000000000" pitchFamily="50" charset="-128"/>
                <a:ea typeface="游ゴシック" panose="020B0400000000000000" pitchFamily="50" charset="-128"/>
              </a:rPr>
              <a:t>　　　　　　</a:t>
            </a: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B0400000000000000" pitchFamily="50" charset="-128"/>
              <a:ea typeface="游ゴシック" panose="020B0400000000000000" pitchFamily="50" charset="-128"/>
            </a:endParaRPr>
          </a:p>
          <a:p>
            <a:endParaRPr kumimoji="1" lang="ja-JP" altLang="en-US" sz="2200"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15</a:t>
            </a:fld>
            <a:endParaRPr kumimoji="1" lang="ja-JP" altLang="en-US"/>
          </a:p>
        </p:txBody>
      </p:sp>
    </p:spTree>
    <p:extLst>
      <p:ext uri="{BB962C8B-B14F-4D97-AF65-F5344CB8AC3E}">
        <p14:creationId xmlns:p14="http://schemas.microsoft.com/office/powerpoint/2010/main" val="262258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610484"/>
          </a:xfrm>
        </p:spPr>
        <p:txBody>
          <a:bodyPr>
            <a:noAutofit/>
          </a:bodyPr>
          <a:lstStyle/>
          <a:p>
            <a:pPr>
              <a:lnSpc>
                <a:spcPct val="150000"/>
              </a:lnSpc>
            </a:pPr>
            <a:r>
              <a:rPr lang="en-US" altLang="ja-JP" sz="2200" b="1" dirty="0">
                <a:solidFill>
                  <a:prstClr val="black"/>
                </a:solidFill>
                <a:latin typeface="游ゴシック" panose="020B0400000000000000" pitchFamily="50" charset="-128"/>
                <a:ea typeface="游ゴシック" panose="020B0400000000000000" pitchFamily="50" charset="-128"/>
              </a:rPr>
              <a:t>【</a:t>
            </a:r>
            <a:r>
              <a:rPr lang="ja-JP" altLang="en-US" sz="2200" b="1" dirty="0">
                <a:solidFill>
                  <a:prstClr val="black"/>
                </a:solidFill>
                <a:latin typeface="游ゴシック" panose="020B0400000000000000" pitchFamily="50" charset="-128"/>
                <a:ea typeface="游ゴシック" panose="020B0400000000000000" pitchFamily="50" charset="-128"/>
              </a:rPr>
              <a:t>令和６年４月から１０月までの取扱いについて（経過措置）</a:t>
            </a:r>
            <a:r>
              <a:rPr lang="en-US" altLang="ja-JP" sz="2200" b="1" dirty="0">
                <a:solidFill>
                  <a:prstClr val="black"/>
                </a:solidFill>
                <a:latin typeface="游ゴシック" panose="020B0400000000000000" pitchFamily="50" charset="-128"/>
                <a:ea typeface="游ゴシック" panose="020B0400000000000000" pitchFamily="50" charset="-128"/>
              </a:rPr>
              <a:t>】</a:t>
            </a:r>
          </a:p>
          <a:p>
            <a:pPr>
              <a:lnSpc>
                <a:spcPct val="150000"/>
              </a:lnSpc>
            </a:pPr>
            <a:r>
              <a:rPr lang="ja-JP" altLang="en-US" sz="2200" dirty="0">
                <a:solidFill>
                  <a:schemeClr val="tx1"/>
                </a:solidFill>
                <a:latin typeface="游ゴシック" panose="020B0400000000000000" pitchFamily="50" charset="-128"/>
                <a:ea typeface="游ゴシック" panose="020B0400000000000000" pitchFamily="50" charset="-128"/>
              </a:rPr>
              <a:t>延長支援については、あらかじめ保護者に説明の上、必要性について確認するとともに、延長支援時間について同意を得ること。</a:t>
            </a:r>
          </a:p>
          <a:p>
            <a:pPr>
              <a:lnSpc>
                <a:spcPct val="150000"/>
              </a:lnSpc>
            </a:pPr>
            <a:r>
              <a:rPr lang="ja-JP" altLang="en-US" sz="2200" dirty="0">
                <a:solidFill>
                  <a:srgbClr val="FF0000"/>
                </a:solidFill>
                <a:latin typeface="游ゴシック" panose="020B0400000000000000" pitchFamily="50" charset="-128"/>
                <a:ea typeface="游ゴシック" panose="020B0400000000000000" pitchFamily="50" charset="-128"/>
              </a:rPr>
              <a:t>この経過措置の対象となる障害児は、令和６年４月３０日までに当該事業所の利用を開始している障害児とする。</a:t>
            </a:r>
            <a:r>
              <a:rPr lang="ja-JP" altLang="en-US" sz="2200" dirty="0">
                <a:solidFill>
                  <a:schemeClr val="tx1"/>
                </a:solidFill>
                <a:latin typeface="游ゴシック" panose="020B0400000000000000" pitchFamily="50" charset="-128"/>
                <a:ea typeface="游ゴシック" panose="020B0400000000000000" pitchFamily="50" charset="-128"/>
              </a:rPr>
              <a:t>令和６年５月以降に新規で利用する障害児については、全ての記載事項を踏まえた個別支援計画の作成が必要であることに留意すること。</a:t>
            </a: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schemeClr val="tx1"/>
              </a:solidFill>
              <a:latin typeface="游ゴシック" panose="020B0400000000000000" pitchFamily="50" charset="-128"/>
              <a:ea typeface="游ゴシック" panose="020B0400000000000000" pitchFamily="50" charset="-128"/>
            </a:endParaRPr>
          </a:p>
          <a:p>
            <a:r>
              <a:rPr lang="ja-JP" altLang="en-US" sz="2200" dirty="0">
                <a:latin typeface="游ゴシック" panose="020B0400000000000000" pitchFamily="50" charset="-128"/>
                <a:ea typeface="游ゴシック" panose="020B0400000000000000" pitchFamily="50" charset="-128"/>
              </a:rPr>
              <a:t>　　　　　　</a:t>
            </a: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pPr>
            <a:endParaRPr lang="en-US" altLang="ja-JP" sz="2200"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B0400000000000000" pitchFamily="50" charset="-128"/>
              <a:ea typeface="游ゴシック" panose="020B0400000000000000" pitchFamily="50" charset="-128"/>
            </a:endParaRPr>
          </a:p>
          <a:p>
            <a:endParaRPr kumimoji="1" lang="ja-JP" altLang="en-US" sz="2200"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16</a:t>
            </a:fld>
            <a:endParaRPr kumimoji="1" lang="ja-JP" altLang="en-US"/>
          </a:p>
        </p:txBody>
      </p:sp>
    </p:spTree>
    <p:extLst>
      <p:ext uri="{BB962C8B-B14F-4D97-AF65-F5344CB8AC3E}">
        <p14:creationId xmlns:p14="http://schemas.microsoft.com/office/powerpoint/2010/main" val="1543299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528562"/>
          </a:xfrm>
        </p:spPr>
        <p:txBody>
          <a:bodyPr>
            <a:noAutofit/>
          </a:bodyPr>
          <a:lstStyle/>
          <a:p>
            <a:pPr>
              <a:lnSpc>
                <a:spcPct val="150000"/>
              </a:lnSpc>
              <a:spcBef>
                <a:spcPts val="0"/>
              </a:spcBef>
              <a:spcAft>
                <a:spcPts val="0"/>
              </a:spcAft>
            </a:pPr>
            <a:r>
              <a:rPr lang="en-US" altLang="ja-JP" sz="2200" dirty="0">
                <a:solidFill>
                  <a:prstClr val="black"/>
                </a:solidFill>
                <a:latin typeface="游ゴシック" panose="020B0400000000000000" pitchFamily="50" charset="-128"/>
                <a:ea typeface="游ゴシック" panose="020B0400000000000000" pitchFamily="50" charset="-128"/>
              </a:rPr>
              <a:t>【</a:t>
            </a:r>
            <a:r>
              <a:rPr lang="ja-JP" altLang="en-US" sz="2200" dirty="0">
                <a:solidFill>
                  <a:prstClr val="black"/>
                </a:solidFill>
                <a:latin typeface="游ゴシック" panose="020B0400000000000000" pitchFamily="50" charset="-128"/>
                <a:ea typeface="游ゴシック" panose="020B0400000000000000" pitchFamily="50" charset="-128"/>
              </a:rPr>
              <a:t>香川県障害福祉課</a:t>
            </a:r>
            <a:r>
              <a:rPr lang="en-US" altLang="ja-JP" sz="2200" dirty="0">
                <a:solidFill>
                  <a:prstClr val="black"/>
                </a:solidFill>
                <a:latin typeface="游ゴシック" panose="020B0400000000000000" pitchFamily="50" charset="-128"/>
                <a:ea typeface="游ゴシック" panose="020B0400000000000000" pitchFamily="50" charset="-128"/>
              </a:rPr>
              <a:t>HP】</a:t>
            </a: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○令和６年度障害福祉サービス等報酬改定に伴う児童発達支援及び放課後等デイサービスにおける個別支援計画の取扱いの変更について</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　　</a:t>
            </a:r>
            <a:r>
              <a:rPr lang="en-US" altLang="ja-JP" sz="2200" dirty="0">
                <a:solidFill>
                  <a:prstClr val="black"/>
                </a:solidFill>
                <a:latin typeface="游ゴシック" panose="020B0400000000000000" pitchFamily="50" charset="-128"/>
                <a:ea typeface="游ゴシック" panose="020B0400000000000000" pitchFamily="50" charset="-128"/>
                <a:hlinkClick r:id="rId2"/>
              </a:rPr>
              <a:t>https://www.pref.kagawa.lg.jp/documents/45345/keikaku.pdf</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○（別紙１）個別支援計画参考様式</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　　</a:t>
            </a:r>
            <a:r>
              <a:rPr lang="en-US" altLang="ja-JP" sz="2200" dirty="0">
                <a:solidFill>
                  <a:prstClr val="black"/>
                </a:solidFill>
                <a:latin typeface="游ゴシック" panose="020B0400000000000000" pitchFamily="50" charset="-128"/>
                <a:ea typeface="游ゴシック" panose="020B0400000000000000" pitchFamily="50" charset="-128"/>
                <a:hlinkClick r:id="rId3"/>
              </a:rPr>
              <a:t>https://www.pref.kagawa.lg.jp/documents/45345/keikaku-youshiki.xlsx</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a:t>
            </a:r>
            <a:r>
              <a:rPr lang="zh-TW" altLang="en-US" sz="2200" dirty="0">
                <a:solidFill>
                  <a:prstClr val="black"/>
                </a:solidFill>
                <a:latin typeface="游ゴシック" panose="020B0400000000000000" pitchFamily="50" charset="-128"/>
                <a:ea typeface="游ゴシック" panose="020B0400000000000000" pitchFamily="50" charset="-128"/>
              </a:rPr>
              <a:t>別紙</a:t>
            </a:r>
            <a:r>
              <a:rPr lang="ja-JP" altLang="en-US" sz="2200" dirty="0">
                <a:solidFill>
                  <a:prstClr val="black"/>
                </a:solidFill>
                <a:latin typeface="游ゴシック" panose="020B0400000000000000" pitchFamily="50" charset="-128"/>
                <a:ea typeface="游ゴシック" panose="020B0400000000000000" pitchFamily="50" charset="-128"/>
              </a:rPr>
              <a:t>２）</a:t>
            </a:r>
            <a:r>
              <a:rPr lang="zh-TW" altLang="en-US" sz="2200" dirty="0">
                <a:solidFill>
                  <a:prstClr val="black"/>
                </a:solidFill>
                <a:latin typeface="游ゴシック" panose="020B0400000000000000" pitchFamily="50" charset="-128"/>
                <a:ea typeface="游ゴシック" panose="020B0400000000000000" pitchFamily="50" charset="-128"/>
              </a:rPr>
              <a:t>個別支援計画記載例</a:t>
            </a:r>
            <a:endParaRPr lang="en-US" altLang="zh-TW"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r>
              <a:rPr lang="ja-JP" altLang="en-US" sz="2200" dirty="0">
                <a:solidFill>
                  <a:prstClr val="black"/>
                </a:solidFill>
                <a:latin typeface="游ゴシック" panose="020B0400000000000000" pitchFamily="50" charset="-128"/>
                <a:ea typeface="游ゴシック" panose="020B0400000000000000" pitchFamily="50" charset="-128"/>
              </a:rPr>
              <a:t>　　</a:t>
            </a:r>
            <a:r>
              <a:rPr lang="en-US" altLang="ja-JP" sz="2200" dirty="0">
                <a:solidFill>
                  <a:prstClr val="black"/>
                </a:solidFill>
                <a:latin typeface="游ゴシック" panose="020B0400000000000000" pitchFamily="50" charset="-128"/>
                <a:ea typeface="游ゴシック" panose="020B0400000000000000" pitchFamily="50" charset="-128"/>
                <a:hlinkClick r:id="rId4"/>
              </a:rPr>
              <a:t>https://www.pref.kagawa.lg.jp/documents/45345/keikaku-rei.pdf</a:t>
            </a: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endParaRPr lang="en-US" altLang="ja-JP" sz="2200" dirty="0">
              <a:solidFill>
                <a:prstClr val="black"/>
              </a:solidFill>
              <a:latin typeface="游ゴシック" panose="020B0400000000000000" pitchFamily="50" charset="-128"/>
              <a:ea typeface="游ゴシック" panose="020B0400000000000000" pitchFamily="50" charset="-128"/>
            </a:endParaRPr>
          </a:p>
          <a:p>
            <a:pPr>
              <a:lnSpc>
                <a:spcPct val="150000"/>
              </a:lnSpc>
              <a:spcBef>
                <a:spcPts val="0"/>
              </a:spcBef>
              <a:spcAft>
                <a:spcPts val="0"/>
              </a:spcAft>
            </a:pPr>
            <a:endParaRPr lang="en-US" altLang="ja-JP" sz="2200" dirty="0">
              <a:solidFill>
                <a:prstClr val="black"/>
              </a:solidFill>
              <a:latin typeface="游ゴシック" panose="020B0400000000000000" pitchFamily="50" charset="-128"/>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B0400000000000000" pitchFamily="50" charset="-128"/>
              <a:ea typeface="游ゴシック" panose="020B0400000000000000" pitchFamily="50" charset="-128"/>
            </a:endParaRPr>
          </a:p>
          <a:p>
            <a:pPr>
              <a:spcBef>
                <a:spcPts val="0"/>
              </a:spcBef>
              <a:spcAft>
                <a:spcPts val="0"/>
              </a:spcAft>
            </a:pPr>
            <a:endParaRPr kumimoji="1" lang="ja-JP" altLang="en-US" sz="2200" dirty="0">
              <a:latin typeface="游ゴシック" panose="020B0400000000000000" pitchFamily="50" charset="-128"/>
              <a:ea typeface="游ゴシック" panose="020B0400000000000000" pitchFamily="50" charset="-128"/>
            </a:endParaRPr>
          </a:p>
        </p:txBody>
      </p:sp>
      <p:sp>
        <p:nvSpPr>
          <p:cNvPr id="5" name="タイトル 1"/>
          <p:cNvSpPr>
            <a:spLocks noGrp="1"/>
          </p:cNvSpPr>
          <p:nvPr>
            <p:ph type="title"/>
          </p:nvPr>
        </p:nvSpPr>
        <p:spPr>
          <a:xfrm>
            <a:off x="1097280" y="286603"/>
            <a:ext cx="10058400" cy="1450757"/>
          </a:xfrm>
        </p:spPr>
        <p:txBody>
          <a:bodyPr>
            <a:normAutofit/>
          </a:bodyPr>
          <a:lstStyle/>
          <a:p>
            <a:r>
              <a:rPr lang="ja-JP" altLang="en-US" sz="3400" b="1" dirty="0">
                <a:solidFill>
                  <a:prstClr val="black"/>
                </a:solidFill>
              </a:rPr>
              <a:t>児童発達支援事業所・放課後等デイサービス事業所</a:t>
            </a:r>
            <a:endParaRPr kumimoji="1" lang="ja-JP" altLang="en-US" sz="3400"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17</a:t>
            </a:fld>
            <a:endParaRPr kumimoji="1" lang="ja-JP" altLang="en-US"/>
          </a:p>
        </p:txBody>
      </p:sp>
    </p:spTree>
    <p:extLst>
      <p:ext uri="{BB962C8B-B14F-4D97-AF65-F5344CB8AC3E}">
        <p14:creationId xmlns:p14="http://schemas.microsoft.com/office/powerpoint/2010/main" val="196060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solidFill>
                  <a:prstClr val="black"/>
                </a:solidFill>
              </a:rPr>
              <a:t>個別支援計画作成の各手順の留意点</a:t>
            </a:r>
            <a:endParaRPr kumimoji="1" lang="ja-JP" altLang="en-US" dirty="0"/>
          </a:p>
        </p:txBody>
      </p:sp>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１　アセスメント</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利用者の置かれている環境及び日常生活全般の状況等の評価を通じて利用者の希望する生活及び課題等の把握を行い、利用者が自立した日常生活を営むことができるように支援する上での適切な支援内容の検討を行う。</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アセスメントは利用者及びその家族（以下「利用者等」）に面接して行う。</a:t>
            </a:r>
          </a:p>
          <a:p>
            <a:endParaRPr kumimoji="1" lang="ja-JP" altLang="en-US" dirty="0"/>
          </a:p>
        </p:txBody>
      </p:sp>
      <p:sp>
        <p:nvSpPr>
          <p:cNvPr id="4" name="角丸四角形 3"/>
          <p:cNvSpPr/>
          <p:nvPr/>
        </p:nvSpPr>
        <p:spPr>
          <a:xfrm>
            <a:off x="1097280" y="4729002"/>
            <a:ext cx="10220738" cy="1248466"/>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rgbClr val="FF0000"/>
                </a:solidFill>
              </a:rPr>
              <a:t>サービス管理責任者・児童発達支援管理責任者</a:t>
            </a:r>
            <a:r>
              <a:rPr kumimoji="1" lang="ja-JP" altLang="en-US" sz="2400" dirty="0">
                <a:solidFill>
                  <a:schemeClr val="tx1"/>
                </a:solidFill>
              </a:rPr>
              <a:t>が行ったことが確認</a:t>
            </a:r>
            <a:r>
              <a:rPr kumimoji="1" lang="ja-JP" altLang="en-US" sz="2400">
                <a:solidFill>
                  <a:schemeClr val="tx1"/>
                </a:solidFill>
              </a:rPr>
              <a:t>できるか</a:t>
            </a:r>
            <a:endParaRPr kumimoji="1" lang="en-US" altLang="ja-JP" sz="2400" dirty="0">
              <a:solidFill>
                <a:schemeClr val="tx1"/>
              </a:solidFill>
            </a:endParaRPr>
          </a:p>
          <a:p>
            <a:r>
              <a:rPr kumimoji="1" lang="ja-JP" altLang="en-US" sz="2400" dirty="0">
                <a:solidFill>
                  <a:schemeClr val="tx1"/>
                </a:solidFill>
              </a:rPr>
              <a:t>本人（保護者）の同意を得て、関係機関からも情報を得ているか</a:t>
            </a:r>
            <a:endParaRPr kumimoji="1" lang="en-US" altLang="ja-JP" sz="2400" dirty="0">
              <a:solidFill>
                <a:schemeClr val="tx1"/>
              </a:solidFill>
            </a:endParaRPr>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2</a:t>
            </a:fld>
            <a:endParaRPr kumimoji="1" lang="ja-JP" altLang="en-US"/>
          </a:p>
        </p:txBody>
      </p:sp>
    </p:spTree>
    <p:extLst>
      <p:ext uri="{BB962C8B-B14F-4D97-AF65-F5344CB8AC3E}">
        <p14:creationId xmlns:p14="http://schemas.microsoft.com/office/powerpoint/2010/main" val="18143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２　個別支援計画の原案作成</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サービス管理責任者及び児童発達支援管理責任者（以下「サービス管理責任者等」）は、アセスメント及び支援内容の検討結果に基づき、利用者等の生活に対する意向、総合的な支援の方針、生活全般の質を向上させるための課題、障害福祉サービスごとの目標及び達成時期、障害福祉サービスを提供するうえでの留意事項等を記載した個別支援計画の原案を作成すること。</a:t>
            </a:r>
          </a:p>
          <a:p>
            <a:endParaRPr kumimoji="1" lang="ja-JP" altLang="en-US" dirty="0"/>
          </a:p>
        </p:txBody>
      </p:sp>
      <p:sp>
        <p:nvSpPr>
          <p:cNvPr id="4" name="角丸四角形 3"/>
          <p:cNvSpPr/>
          <p:nvPr/>
        </p:nvSpPr>
        <p:spPr>
          <a:xfrm>
            <a:off x="1671872" y="5010174"/>
            <a:ext cx="8909216" cy="1115944"/>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rgbClr val="FF0000"/>
                </a:solidFill>
              </a:rPr>
              <a:t>サービス管理責任者・児童発達支援管理責任者</a:t>
            </a:r>
            <a:r>
              <a:rPr kumimoji="1" lang="ja-JP" altLang="en-US" sz="2400" dirty="0">
                <a:solidFill>
                  <a:schemeClr val="tx1"/>
                </a:solidFill>
              </a:rPr>
              <a:t>が作成しているか</a:t>
            </a:r>
            <a:endParaRPr kumimoji="1" lang="en-US" altLang="ja-JP" sz="2400" dirty="0">
              <a:solidFill>
                <a:schemeClr val="tx1"/>
              </a:solidFill>
            </a:endParaRPr>
          </a:p>
          <a:p>
            <a:r>
              <a:rPr kumimoji="1" lang="ja-JP" altLang="en-US" sz="2400" dirty="0">
                <a:solidFill>
                  <a:schemeClr val="tx1"/>
                </a:solidFill>
              </a:rPr>
              <a:t>支援の具体的な内容が記載されているか</a:t>
            </a:r>
            <a:endParaRPr kumimoji="1" lang="en-US" altLang="ja-JP" sz="2400" dirty="0">
              <a:solidFill>
                <a:schemeClr val="tx1"/>
              </a:solidFill>
            </a:endParaRPr>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3</a:t>
            </a:fld>
            <a:endParaRPr kumimoji="1" lang="ja-JP" altLang="en-US"/>
          </a:p>
        </p:txBody>
      </p:sp>
    </p:spTree>
    <p:extLst>
      <p:ext uri="{BB962C8B-B14F-4D97-AF65-F5344CB8AC3E}">
        <p14:creationId xmlns:p14="http://schemas.microsoft.com/office/powerpoint/2010/main" val="209378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3"/>
            <a:ext cx="10058400" cy="4449049"/>
          </a:xfrm>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３　担当者会議</a:t>
            </a:r>
            <a:r>
              <a:rPr lang="en-US" altLang="ja-JP" sz="2200" b="1" dirty="0">
                <a:solidFill>
                  <a:prstClr val="black"/>
                </a:solidFill>
                <a:latin typeface="游ゴシック" panose="020F0502020204030204"/>
                <a:ea typeface="游ゴシック" panose="020B0400000000000000" pitchFamily="50" charset="-128"/>
              </a:rPr>
              <a:t>(</a:t>
            </a:r>
            <a:r>
              <a:rPr lang="ja-JP" altLang="en-US" sz="2200" b="1" dirty="0">
                <a:solidFill>
                  <a:prstClr val="black"/>
                </a:solidFill>
                <a:latin typeface="游ゴシック" panose="020F0502020204030204"/>
                <a:ea typeface="游ゴシック" panose="020B0400000000000000" pitchFamily="50" charset="-128"/>
              </a:rPr>
              <a:t>個別支援計画作成会議</a:t>
            </a:r>
            <a:r>
              <a:rPr lang="en-US" altLang="ja-JP" sz="2200" b="1" dirty="0">
                <a:solidFill>
                  <a:prstClr val="black"/>
                </a:solidFill>
                <a:latin typeface="游ゴシック" panose="020F0502020204030204"/>
                <a:ea typeface="游ゴシック" panose="020B0400000000000000" pitchFamily="50" charset="-128"/>
              </a:rPr>
              <a:t>)</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サービス管理責任者等は、個別支援計画の</a:t>
            </a:r>
            <a:r>
              <a:rPr lang="ja-JP" altLang="en-US" sz="2200" dirty="0">
                <a:solidFill>
                  <a:srgbClr val="FF0000"/>
                </a:solidFill>
                <a:latin typeface="游ゴシック" panose="020F0502020204030204"/>
                <a:ea typeface="游ゴシック" panose="020B0400000000000000" pitchFamily="50" charset="-128"/>
              </a:rPr>
              <a:t>原案を作成のうえ</a:t>
            </a:r>
            <a:r>
              <a:rPr lang="ja-JP" altLang="en-US" sz="2200" dirty="0">
                <a:solidFill>
                  <a:prstClr val="black"/>
                </a:solidFill>
                <a:latin typeface="游ゴシック" panose="020F0502020204030204"/>
                <a:ea typeface="游ゴシック" panose="020B0400000000000000" pitchFamily="50" charset="-128"/>
              </a:rPr>
              <a:t>、利用者に対する障害福祉サービスの提供に当たる従業者（以下「直接処遇に当たる支援員」</a:t>
            </a:r>
            <a:r>
              <a:rPr lang="en-US" altLang="ja-JP" sz="2200" dirty="0">
                <a:solidFill>
                  <a:prstClr val="black"/>
                </a:solidFill>
                <a:latin typeface="游ゴシック" panose="020F0502020204030204"/>
                <a:ea typeface="游ゴシック" panose="020B0400000000000000" pitchFamily="50" charset="-128"/>
              </a:rPr>
              <a:t>)</a:t>
            </a:r>
            <a:r>
              <a:rPr lang="ja-JP" altLang="en-US" sz="2200" dirty="0">
                <a:solidFill>
                  <a:prstClr val="black"/>
                </a:solidFill>
                <a:latin typeface="游ゴシック" panose="020F0502020204030204"/>
                <a:ea typeface="游ゴシック" panose="020B0400000000000000" pitchFamily="50" charset="-128"/>
              </a:rPr>
              <a:t>の意見を聞くための会議を開催し、計画に反映すること。</a:t>
            </a:r>
          </a:p>
          <a:p>
            <a:pPr marL="0" lvl="0" indent="0">
              <a:lnSpc>
                <a:spcPct val="150000"/>
              </a:lnSpc>
              <a:spcBef>
                <a:spcPts val="0"/>
              </a:spcBef>
              <a:spcAft>
                <a:spcPts val="0"/>
              </a:spcAft>
              <a:buClrTx/>
              <a:buSzTx/>
              <a:buNone/>
            </a:pPr>
            <a:r>
              <a:rPr lang="ja-JP" altLang="en-US" sz="2200" dirty="0">
                <a:solidFill>
                  <a:schemeClr val="tx1"/>
                </a:solidFill>
                <a:latin typeface="游ゴシック" panose="020F0502020204030204"/>
                <a:ea typeface="游ゴシック" panose="020B0400000000000000" pitchFamily="50" charset="-128"/>
              </a:rPr>
              <a:t>・ </a:t>
            </a:r>
            <a:r>
              <a:rPr lang="ja-JP" altLang="en-US" sz="2200" dirty="0">
                <a:solidFill>
                  <a:srgbClr val="FF0000"/>
                </a:solidFill>
                <a:latin typeface="游ゴシック" panose="020F0502020204030204"/>
                <a:ea typeface="游ゴシック" panose="020B0400000000000000" pitchFamily="50" charset="-128"/>
              </a:rPr>
              <a:t>会議の内容</a:t>
            </a:r>
            <a:r>
              <a:rPr lang="en-US" altLang="ja-JP" sz="2200" dirty="0">
                <a:solidFill>
                  <a:srgbClr val="FF0000"/>
                </a:solidFill>
                <a:latin typeface="游ゴシック" panose="020F0502020204030204"/>
                <a:ea typeface="游ゴシック" panose="020B0400000000000000" pitchFamily="50" charset="-128"/>
              </a:rPr>
              <a:t>(</a:t>
            </a:r>
            <a:r>
              <a:rPr lang="ja-JP" altLang="en-US" sz="2200" dirty="0">
                <a:solidFill>
                  <a:srgbClr val="FF0000"/>
                </a:solidFill>
                <a:latin typeface="游ゴシック" panose="020F0502020204030204"/>
                <a:ea typeface="游ゴシック" panose="020B0400000000000000" pitchFamily="50" charset="-128"/>
              </a:rPr>
              <a:t>日時、参加者、意見</a:t>
            </a:r>
            <a:r>
              <a:rPr lang="en-US" altLang="ja-JP" sz="2200" dirty="0">
                <a:solidFill>
                  <a:srgbClr val="FF0000"/>
                </a:solidFill>
                <a:latin typeface="游ゴシック" panose="020F0502020204030204"/>
                <a:ea typeface="游ゴシック" panose="020B0400000000000000" pitchFamily="50" charset="-128"/>
              </a:rPr>
              <a:t>)</a:t>
            </a:r>
            <a:r>
              <a:rPr lang="ja-JP" altLang="en-US" sz="2200" dirty="0">
                <a:solidFill>
                  <a:srgbClr val="FF0000"/>
                </a:solidFill>
                <a:latin typeface="游ゴシック" panose="020F0502020204030204"/>
                <a:ea typeface="游ゴシック" panose="020B0400000000000000" pitchFamily="50" charset="-128"/>
              </a:rPr>
              <a:t>を記録し、保存すること</a:t>
            </a:r>
            <a:r>
              <a:rPr lang="ja-JP" altLang="en-US" sz="2200" dirty="0">
                <a:solidFill>
                  <a:prstClr val="black"/>
                </a:solidFill>
                <a:latin typeface="游ゴシック" panose="020F0502020204030204"/>
                <a:ea typeface="游ゴシック" panose="020B0400000000000000" pitchFamily="50" charset="-128"/>
              </a:rPr>
              <a:t>。会議に参加しなかった従業者には会議録を回覧等をするなどして、会議内容を理解してもらうこと。</a:t>
            </a:r>
          </a:p>
        </p:txBody>
      </p:sp>
      <p:sp>
        <p:nvSpPr>
          <p:cNvPr id="4" name="角丸四角形 3"/>
          <p:cNvSpPr/>
          <p:nvPr/>
        </p:nvSpPr>
        <p:spPr>
          <a:xfrm>
            <a:off x="3935758" y="5046316"/>
            <a:ext cx="4381444" cy="1115944"/>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従業者に意見を求めているか</a:t>
            </a:r>
            <a:endParaRPr kumimoji="1" lang="en-US" altLang="ja-JP" sz="2400" dirty="0">
              <a:solidFill>
                <a:schemeClr val="tx1"/>
              </a:solidFill>
            </a:endParaRPr>
          </a:p>
          <a:p>
            <a:r>
              <a:rPr kumimoji="1" lang="ja-JP" altLang="en-US" sz="2400" dirty="0">
                <a:solidFill>
                  <a:schemeClr val="tx1"/>
                </a:solidFill>
              </a:rPr>
              <a:t>会議録があるか</a:t>
            </a:r>
            <a:endParaRPr kumimoji="1" lang="en-US" altLang="ja-JP" sz="2400" dirty="0">
              <a:solidFill>
                <a:schemeClr val="tx1"/>
              </a:solidFill>
            </a:endParaRPr>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4</a:t>
            </a:fld>
            <a:endParaRPr kumimoji="1" lang="ja-JP" altLang="en-US"/>
          </a:p>
        </p:txBody>
      </p:sp>
    </p:spTree>
    <p:extLst>
      <p:ext uri="{BB962C8B-B14F-4D97-AF65-F5344CB8AC3E}">
        <p14:creationId xmlns:p14="http://schemas.microsoft.com/office/powerpoint/2010/main" val="979059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４　原案の完成</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上記③の担当者会議での意見を反映し、個別支援計画の原案を完成させる。</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５　原案の利用者（利用児・保護者）への説明及び利用者からの同意取得</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個別支援計画の原案の内容について、利用者又はその家族（以下「利用者等」）に対して丁寧に説明を行い、文書で同意を得ること（同意日、利用者又はその家族の署名）。</a:t>
            </a:r>
            <a:endParaRPr lang="en-US" altLang="ja-JP" sz="2200" dirty="0">
              <a:solidFill>
                <a:prstClr val="black"/>
              </a:solidFill>
              <a:latin typeface="游ゴシック" panose="020F0502020204030204"/>
              <a:ea typeface="游ゴシック" panose="020B0400000000000000" pitchFamily="50" charset="-128"/>
            </a:endParaRPr>
          </a:p>
          <a:p>
            <a:endParaRPr kumimoji="1" lang="ja-JP" altLang="en-US"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5</a:t>
            </a:fld>
            <a:endParaRPr kumimoji="1" lang="ja-JP" altLang="en-US"/>
          </a:p>
        </p:txBody>
      </p:sp>
    </p:spTree>
    <p:extLst>
      <p:ext uri="{BB962C8B-B14F-4D97-AF65-F5344CB8AC3E}">
        <p14:creationId xmlns:p14="http://schemas.microsoft.com/office/powerpoint/2010/main" val="1079577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６　個別支援計画の完成</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利用者等から原案に対する同意を得ることで、個別支援計画が決定する。</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７　個別支援計画を利用者に交付</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希望者のみではなく、原則全ての利用者等に対し個別支援計画を書面で交付すること。</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ts val="3100"/>
              </a:lnSpc>
              <a:spcBef>
                <a:spcPts val="0"/>
              </a:spcBef>
              <a:spcAft>
                <a:spcPts val="0"/>
              </a:spcAft>
              <a:buClrTx/>
              <a:buSzTx/>
              <a:buNone/>
            </a:pPr>
            <a:endParaRPr kumimoji="1" lang="ja-JP" altLang="en-US" dirty="0"/>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6</a:t>
            </a:fld>
            <a:endParaRPr kumimoji="1" lang="ja-JP" altLang="en-US"/>
          </a:p>
        </p:txBody>
      </p:sp>
    </p:spTree>
    <p:extLst>
      <p:ext uri="{BB962C8B-B14F-4D97-AF65-F5344CB8AC3E}">
        <p14:creationId xmlns:p14="http://schemas.microsoft.com/office/powerpoint/2010/main" val="336593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7280" y="1845734"/>
            <a:ext cx="10058400" cy="4499648"/>
          </a:xfrm>
        </p:spPr>
        <p:txBody>
          <a:bodyPr>
            <a:normAutofit/>
          </a:bodyPr>
          <a:lstStyle/>
          <a:p>
            <a:pPr marL="0" lvl="0" indent="0">
              <a:lnSpc>
                <a:spcPct val="16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８　計画に基づく支援</a:t>
            </a:r>
          </a:p>
          <a:p>
            <a:pPr marL="0" lvl="0" indent="0">
              <a:lnSpc>
                <a:spcPct val="16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利用者への支援は、個別支援計画に基づいて行う必要があることから、直接処遇に当たる支援員に対し、計画に記載した課題や目標、支援の具体的内容等を周知すること。</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6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直接処遇に当たる支援員が回覧等の方法により、各利用者の個別支援計画を閲覧し、理解できるようにしておくこと。サービス管理責任者等は支援員への回覧等が完了しているか確認すること（保管に際しては、個人情報が守られるよう施錠できる場所等に保管する）。</a:t>
            </a:r>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7</a:t>
            </a:fld>
            <a:endParaRPr kumimoji="1" lang="ja-JP" altLang="en-US"/>
          </a:p>
        </p:txBody>
      </p:sp>
    </p:spTree>
    <p:extLst>
      <p:ext uri="{BB962C8B-B14F-4D97-AF65-F5344CB8AC3E}">
        <p14:creationId xmlns:p14="http://schemas.microsoft.com/office/powerpoint/2010/main" val="327684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ja-JP" altLang="en-US" sz="2200" b="1" dirty="0">
                <a:solidFill>
                  <a:prstClr val="black"/>
                </a:solidFill>
                <a:latin typeface="游ゴシック" panose="020F0502020204030204"/>
                <a:ea typeface="游ゴシック" panose="020B0400000000000000" pitchFamily="50" charset="-128"/>
              </a:rPr>
              <a:t>９　定期的にモニタリング</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利用者に面接し、①到達目標の達成度の評価・分析、②利用者へのサービスの実施状況を把握、③利用者の意向や環境の変化の把握を行うこと。</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実施の頻度については、サービスの種別により３月又は６月に１回以上であるが、必要な場合には随時行い、定期的にモニタリング結果を記録しておくこと。</a:t>
            </a:r>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8</a:t>
            </a:fld>
            <a:endParaRPr kumimoji="1" lang="ja-JP" altLang="en-US"/>
          </a:p>
        </p:txBody>
      </p:sp>
    </p:spTree>
    <p:extLst>
      <p:ext uri="{BB962C8B-B14F-4D97-AF65-F5344CB8AC3E}">
        <p14:creationId xmlns:p14="http://schemas.microsoft.com/office/powerpoint/2010/main" val="2563831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lvl="0" indent="0">
              <a:lnSpc>
                <a:spcPct val="150000"/>
              </a:lnSpc>
              <a:spcBef>
                <a:spcPts val="0"/>
              </a:spcBef>
              <a:spcAft>
                <a:spcPts val="0"/>
              </a:spcAft>
              <a:buClrTx/>
              <a:buSzTx/>
              <a:buNone/>
            </a:pPr>
            <a:r>
              <a:rPr lang="en-US" altLang="ja-JP" sz="2200" b="1" dirty="0">
                <a:solidFill>
                  <a:prstClr val="black"/>
                </a:solidFill>
                <a:latin typeface="游ゴシック" panose="020F0502020204030204"/>
                <a:ea typeface="游ゴシック" panose="020B0400000000000000" pitchFamily="50" charset="-128"/>
              </a:rPr>
              <a:t>10</a:t>
            </a:r>
            <a:r>
              <a:rPr lang="ja-JP" altLang="en-US" sz="2200" b="1" dirty="0">
                <a:solidFill>
                  <a:prstClr val="black"/>
                </a:solidFill>
                <a:latin typeface="游ゴシック" panose="020F0502020204030204"/>
                <a:ea typeface="游ゴシック" panose="020B0400000000000000" pitchFamily="50" charset="-128"/>
              </a:rPr>
              <a:t>　</a:t>
            </a:r>
            <a:r>
              <a:rPr lang="en-US" altLang="ja-JP" sz="2200" b="1" dirty="0">
                <a:solidFill>
                  <a:prstClr val="black"/>
                </a:solidFill>
                <a:latin typeface="游ゴシック" panose="020F0502020204030204"/>
                <a:ea typeface="游ゴシック" panose="020B0400000000000000" pitchFamily="50" charset="-128"/>
              </a:rPr>
              <a:t> </a:t>
            </a:r>
            <a:r>
              <a:rPr lang="ja-JP" altLang="en-US" sz="2200" b="1" dirty="0">
                <a:solidFill>
                  <a:prstClr val="black"/>
                </a:solidFill>
                <a:latin typeface="游ゴシック" panose="020F0502020204030204"/>
                <a:ea typeface="游ゴシック" panose="020B0400000000000000" pitchFamily="50" charset="-128"/>
              </a:rPr>
              <a:t>計画の見直し</a:t>
            </a: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モニタリングの結果を踏まえ、個別支援計画の内容を見直し、必要に応じて個別支援計画を変更すること。</a:t>
            </a:r>
            <a:endParaRPr lang="en-US" altLang="ja-JP"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endParaRPr lang="ja-JP" altLang="en-US" sz="2200" dirty="0">
              <a:solidFill>
                <a:prstClr val="black"/>
              </a:solidFill>
              <a:latin typeface="游ゴシック" panose="020F0502020204030204"/>
              <a:ea typeface="游ゴシック" panose="020B0400000000000000" pitchFamily="50" charset="-128"/>
            </a:endParaRPr>
          </a:p>
          <a:p>
            <a:pPr marL="0" lvl="0" indent="0">
              <a:lnSpc>
                <a:spcPct val="150000"/>
              </a:lnSpc>
              <a:spcBef>
                <a:spcPts val="0"/>
              </a:spcBef>
              <a:spcAft>
                <a:spcPts val="0"/>
              </a:spcAft>
              <a:buClrTx/>
              <a:buSzTx/>
              <a:buNone/>
            </a:pPr>
            <a:r>
              <a:rPr lang="ja-JP" altLang="en-US" sz="2200" dirty="0">
                <a:solidFill>
                  <a:prstClr val="black"/>
                </a:solidFill>
                <a:latin typeface="游ゴシック" panose="020F0502020204030204"/>
                <a:ea typeface="游ゴシック" panose="020B0400000000000000" pitchFamily="50" charset="-128"/>
              </a:rPr>
              <a:t>・ 計画の変更は、「１アセスメント」以降の手順で変更後の計画を作成すること。</a:t>
            </a:r>
          </a:p>
          <a:p>
            <a:endParaRPr kumimoji="1" lang="ja-JP" altLang="en-US" dirty="0"/>
          </a:p>
        </p:txBody>
      </p:sp>
      <p:sp>
        <p:nvSpPr>
          <p:cNvPr id="4" name="角丸四角形 3"/>
          <p:cNvSpPr/>
          <p:nvPr/>
        </p:nvSpPr>
        <p:spPr>
          <a:xfrm>
            <a:off x="3799923" y="4753150"/>
            <a:ext cx="4653114" cy="1115944"/>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再度、アセスメントをとっているか</a:t>
            </a:r>
            <a:endParaRPr kumimoji="1" lang="en-US" altLang="ja-JP" sz="2400" dirty="0">
              <a:solidFill>
                <a:schemeClr val="tx1"/>
              </a:solidFill>
            </a:endParaRPr>
          </a:p>
        </p:txBody>
      </p:sp>
      <p:sp>
        <p:nvSpPr>
          <p:cNvPr id="2" name="スライド番号プレースホルダー 1"/>
          <p:cNvSpPr>
            <a:spLocks noGrp="1"/>
          </p:cNvSpPr>
          <p:nvPr>
            <p:ph type="sldNum" sz="quarter" idx="12"/>
          </p:nvPr>
        </p:nvSpPr>
        <p:spPr/>
        <p:txBody>
          <a:bodyPr/>
          <a:lstStyle/>
          <a:p>
            <a:fld id="{BD6F1CBD-B437-47E4-8EA4-6A9B6D02C591}" type="slidenum">
              <a:rPr kumimoji="1" lang="ja-JP" altLang="en-US" smtClean="0"/>
              <a:t>9</a:t>
            </a:fld>
            <a:endParaRPr kumimoji="1" lang="ja-JP" altLang="en-US"/>
          </a:p>
        </p:txBody>
      </p:sp>
    </p:spTree>
    <p:extLst>
      <p:ext uri="{BB962C8B-B14F-4D97-AF65-F5344CB8AC3E}">
        <p14:creationId xmlns:p14="http://schemas.microsoft.com/office/powerpoint/2010/main" val="2501850393"/>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237</TotalTime>
  <Words>1669</Words>
  <Application>Microsoft Office PowerPoint</Application>
  <PresentationFormat>ワイド画面</PresentationFormat>
  <Paragraphs>152</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ＭＳ Ｐゴシック</vt:lpstr>
      <vt:lpstr>游ゴシック</vt:lpstr>
      <vt:lpstr>Calibri</vt:lpstr>
      <vt:lpstr>Calibri Light</vt:lpstr>
      <vt:lpstr>レトロスペクト</vt:lpstr>
      <vt:lpstr>個別支援計画の策定</vt:lpstr>
      <vt:lpstr>個別支援計画作成の各手順の留意点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障害者の意思決定</vt:lpstr>
      <vt:lpstr>こどもの最善の利益の保証</vt:lpstr>
      <vt:lpstr>児童発達支援事業所・放課後等デイサービス事業所</vt:lpstr>
      <vt:lpstr>児童発達支援事業所・放課後等デイサービス事業所</vt:lpstr>
      <vt:lpstr>児童発達支援事業所・放課後等デイサービス事業所</vt:lpstr>
      <vt:lpstr>児童発達支援事業所・放課後等デイサービス事業所</vt:lpstr>
      <vt:lpstr>児童発達支援事業所・放課後等デイサービス事業所</vt:lpstr>
      <vt:lpstr>児童発達支援事業所・放課後等デイサービス事業所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個別支援計画の策定</dc:title>
  <dc:creator>SG19400のC20-3832</dc:creator>
  <cp:lastModifiedBy>米原 有紀</cp:lastModifiedBy>
  <cp:revision>22</cp:revision>
  <dcterms:created xsi:type="dcterms:W3CDTF">2024-03-25T10:00:40Z</dcterms:created>
  <dcterms:modified xsi:type="dcterms:W3CDTF">2024-03-26T07:47:36Z</dcterms:modified>
</cp:coreProperties>
</file>