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Lst>
  <p:sldSz cx="7559675" cy="10691813"/>
  <p:notesSz cx="6735763" cy="9869488"/>
  <p:defaultTextStyle>
    <a:defPPr>
      <a:defRPr lang="ja-JP"/>
    </a:defPPr>
    <a:lvl1pPr marL="0" algn="l" defTabSz="1042615" rtl="0" eaLnBrk="1" latinLnBrk="0" hangingPunct="1">
      <a:defRPr kumimoji="1" sz="2053" kern="1200">
        <a:solidFill>
          <a:schemeClr val="tx1"/>
        </a:solidFill>
        <a:latin typeface="+mn-lt"/>
        <a:ea typeface="+mn-ea"/>
        <a:cs typeface="+mn-cs"/>
      </a:defRPr>
    </a:lvl1pPr>
    <a:lvl2pPr marL="521309" algn="l" defTabSz="1042615" rtl="0" eaLnBrk="1" latinLnBrk="0" hangingPunct="1">
      <a:defRPr kumimoji="1" sz="2053" kern="1200">
        <a:solidFill>
          <a:schemeClr val="tx1"/>
        </a:solidFill>
        <a:latin typeface="+mn-lt"/>
        <a:ea typeface="+mn-ea"/>
        <a:cs typeface="+mn-cs"/>
      </a:defRPr>
    </a:lvl2pPr>
    <a:lvl3pPr marL="1042615" algn="l" defTabSz="1042615" rtl="0" eaLnBrk="1" latinLnBrk="0" hangingPunct="1">
      <a:defRPr kumimoji="1" sz="2053" kern="1200">
        <a:solidFill>
          <a:schemeClr val="tx1"/>
        </a:solidFill>
        <a:latin typeface="+mn-lt"/>
        <a:ea typeface="+mn-ea"/>
        <a:cs typeface="+mn-cs"/>
      </a:defRPr>
    </a:lvl3pPr>
    <a:lvl4pPr marL="1563923" algn="l" defTabSz="1042615" rtl="0" eaLnBrk="1" latinLnBrk="0" hangingPunct="1">
      <a:defRPr kumimoji="1" sz="2053" kern="1200">
        <a:solidFill>
          <a:schemeClr val="tx1"/>
        </a:solidFill>
        <a:latin typeface="+mn-lt"/>
        <a:ea typeface="+mn-ea"/>
        <a:cs typeface="+mn-cs"/>
      </a:defRPr>
    </a:lvl4pPr>
    <a:lvl5pPr marL="2085231" algn="l" defTabSz="1042615" rtl="0" eaLnBrk="1" latinLnBrk="0" hangingPunct="1">
      <a:defRPr kumimoji="1" sz="2053" kern="1200">
        <a:solidFill>
          <a:schemeClr val="tx1"/>
        </a:solidFill>
        <a:latin typeface="+mn-lt"/>
        <a:ea typeface="+mn-ea"/>
        <a:cs typeface="+mn-cs"/>
      </a:defRPr>
    </a:lvl5pPr>
    <a:lvl6pPr marL="2606537" algn="l" defTabSz="1042615" rtl="0" eaLnBrk="1" latinLnBrk="0" hangingPunct="1">
      <a:defRPr kumimoji="1" sz="2053" kern="1200">
        <a:solidFill>
          <a:schemeClr val="tx1"/>
        </a:solidFill>
        <a:latin typeface="+mn-lt"/>
        <a:ea typeface="+mn-ea"/>
        <a:cs typeface="+mn-cs"/>
      </a:defRPr>
    </a:lvl6pPr>
    <a:lvl7pPr marL="3127846" algn="l" defTabSz="1042615" rtl="0" eaLnBrk="1" latinLnBrk="0" hangingPunct="1">
      <a:defRPr kumimoji="1" sz="2053" kern="1200">
        <a:solidFill>
          <a:schemeClr val="tx1"/>
        </a:solidFill>
        <a:latin typeface="+mn-lt"/>
        <a:ea typeface="+mn-ea"/>
        <a:cs typeface="+mn-cs"/>
      </a:defRPr>
    </a:lvl7pPr>
    <a:lvl8pPr marL="3649154" algn="l" defTabSz="1042615" rtl="0" eaLnBrk="1" latinLnBrk="0" hangingPunct="1">
      <a:defRPr kumimoji="1" sz="2053" kern="1200">
        <a:solidFill>
          <a:schemeClr val="tx1"/>
        </a:solidFill>
        <a:latin typeface="+mn-lt"/>
        <a:ea typeface="+mn-ea"/>
        <a:cs typeface="+mn-cs"/>
      </a:defRPr>
    </a:lvl8pPr>
    <a:lvl9pPr marL="4170462" algn="l" defTabSz="1042615"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F1F3"/>
    <a:srgbClr val="289482"/>
    <a:srgbClr val="33BCA5"/>
    <a:srgbClr val="21796A"/>
    <a:srgbClr val="FFFCD5"/>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660"/>
  </p:normalViewPr>
  <p:slideViewPr>
    <p:cSldViewPr snapToGrid="0" showGuides="1">
      <p:cViewPr>
        <p:scale>
          <a:sx n="90" d="100"/>
          <a:sy n="90" d="100"/>
        </p:scale>
        <p:origin x="1548" y="66"/>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4"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194907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76185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242999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184476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139717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221216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755132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3810350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281072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569422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B5B87F-D097-4085-A1A7-B20A559AB894}"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332454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2B5B87F-D097-4085-A1A7-B20A559AB894}" type="datetimeFigureOut">
              <a:rPr kumimoji="1" lang="ja-JP" altLang="en-US" smtClean="0"/>
              <a:t>2022/7/13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2A52887-3908-48CE-9693-1E1DEA0B5027}" type="slidenum">
              <a:rPr kumimoji="1" lang="ja-JP" altLang="en-US" smtClean="0"/>
              <a:t>‹#›</a:t>
            </a:fld>
            <a:endParaRPr kumimoji="1" lang="ja-JP" altLang="en-US"/>
          </a:p>
        </p:txBody>
      </p:sp>
    </p:spTree>
    <p:extLst>
      <p:ext uri="{BB962C8B-B14F-4D97-AF65-F5344CB8AC3E}">
        <p14:creationId xmlns:p14="http://schemas.microsoft.com/office/powerpoint/2010/main" val="8678885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10" Type="http://schemas.openxmlformats.org/officeDocument/2006/relationships/image" Target="../media/image4.emf"/><Relationship Id="rId4" Type="http://schemas.openxmlformats.org/officeDocument/2006/relationships/image" Target="../media/image1.emf"/><Relationship Id="rId9"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6.bin"/><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461575" y="2050809"/>
            <a:ext cx="6681174" cy="2034404"/>
            <a:chOff x="438941" y="1800739"/>
            <a:chExt cx="6681174" cy="2034404"/>
          </a:xfrm>
        </p:grpSpPr>
        <p:sp>
          <p:nvSpPr>
            <p:cNvPr id="26" name="正方形/長方形 25"/>
            <p:cNvSpPr/>
            <p:nvPr/>
          </p:nvSpPr>
          <p:spPr>
            <a:xfrm>
              <a:off x="438941" y="1800739"/>
              <a:ext cx="6681174" cy="2034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21327" y="1870745"/>
              <a:ext cx="6541294" cy="1246495"/>
            </a:xfrm>
            <a:prstGeom prst="rect">
              <a:avLst/>
            </a:prstGeom>
            <a:noFill/>
            <a:ln>
              <a:noFill/>
            </a:ln>
          </p:spPr>
          <p:txBody>
            <a:bodyPr wrap="square" rtlCol="0">
              <a:spAutoFit/>
            </a:bodyPr>
            <a:lstStyle/>
            <a:p>
              <a:pPr marL="285750" indent="-285750">
                <a:spcBef>
                  <a:spcPts val="300"/>
                </a:spcBef>
                <a:buFont typeface="Wingdings" panose="05000000000000000000" pitchFamily="2" charset="2"/>
                <a:buChar char="ü"/>
              </a:pPr>
              <a:r>
                <a:rPr lang="ja-JP" altLang="en-US" sz="1400" dirty="0" smtClean="0">
                  <a:latin typeface="メイリオ" panose="020B0604030504040204" pitchFamily="50" charset="-128"/>
                  <a:ea typeface="メイリオ" panose="020B0604030504040204" pitchFamily="50" charset="-128"/>
                </a:rPr>
                <a:t>通常の</a:t>
              </a:r>
              <a:r>
                <a:rPr lang="ja-JP" altLang="ja-JP" sz="1400" dirty="0" smtClean="0">
                  <a:latin typeface="メイリオ" panose="020B0604030504040204" pitchFamily="50" charset="-128"/>
                  <a:ea typeface="メイリオ" panose="020B0604030504040204" pitchFamily="50" charset="-128"/>
                </a:rPr>
                <a:t>飲食店</a:t>
              </a:r>
              <a:r>
                <a:rPr lang="ja-JP" altLang="en-US" sz="1400" dirty="0" smtClean="0">
                  <a:latin typeface="メイリオ" panose="020B0604030504040204" pitchFamily="50" charset="-128"/>
                  <a:ea typeface="メイリオ" panose="020B0604030504040204" pitchFamily="50" charset="-128"/>
                </a:rPr>
                <a:t>は、</a:t>
              </a:r>
              <a:r>
                <a:rPr lang="en-US" altLang="ja-JP" sz="1400" dirty="0" smtClean="0">
                  <a:latin typeface="メイリオ" panose="020B0604030504040204" pitchFamily="50" charset="-128"/>
                  <a:ea typeface="メイリオ" panose="020B0604030504040204" pitchFamily="50" charset="-128"/>
                </a:rPr>
                <a:t>A</a:t>
              </a:r>
              <a:r>
                <a:rPr lang="ja-JP" altLang="en-US" sz="1400" dirty="0" smtClean="0">
                  <a:latin typeface="メイリオ" panose="020B0604030504040204" pitchFamily="50" charset="-128"/>
                  <a:ea typeface="メイリオ" panose="020B0604030504040204" pitchFamily="50" charset="-128"/>
                </a:rPr>
                <a:t> 店内禁煙 、</a:t>
              </a:r>
              <a:r>
                <a:rPr lang="en-US" altLang="ja-JP" sz="1400" dirty="0" smtClean="0">
                  <a:latin typeface="メイリオ" panose="020B0604030504040204" pitchFamily="50" charset="-128"/>
                  <a:ea typeface="メイリオ" panose="020B0604030504040204" pitchFamily="50" charset="-128"/>
                </a:rPr>
                <a:t>B</a:t>
              </a:r>
              <a:r>
                <a:rPr lang="ja-JP" altLang="en-US" sz="1400" dirty="0" smtClean="0">
                  <a:latin typeface="メイリオ" panose="020B0604030504040204" pitchFamily="50" charset="-128"/>
                  <a:ea typeface="メイリオ" panose="020B0604030504040204" pitchFamily="50" charset="-128"/>
                </a:rPr>
                <a:t> 店内に喫煙室を設置 を選択できます。</a:t>
              </a:r>
              <a:endParaRPr lang="en-US" altLang="ja-JP" sz="1400" dirty="0" smtClean="0">
                <a:latin typeface="メイリオ" panose="020B0604030504040204" pitchFamily="50" charset="-128"/>
                <a:ea typeface="メイリオ" panose="020B0604030504040204" pitchFamily="50" charset="-128"/>
              </a:endParaRPr>
            </a:p>
            <a:p>
              <a:pPr marL="285750" indent="-285750">
                <a:spcBef>
                  <a:spcPts val="300"/>
                </a:spcBef>
                <a:buFont typeface="Wingdings" panose="05000000000000000000" pitchFamily="2" charset="2"/>
                <a:buChar char="ü"/>
              </a:pPr>
              <a:r>
                <a:rPr lang="ja-JP" altLang="en-US" sz="1400" dirty="0">
                  <a:latin typeface="メイリオ" panose="020B0604030504040204" pitchFamily="50" charset="-128"/>
                  <a:ea typeface="メイリオ" panose="020B0604030504040204" pitchFamily="50" charset="-128"/>
                </a:rPr>
                <a:t>既存</a:t>
              </a:r>
              <a:r>
                <a:rPr lang="ja-JP" altLang="en-US" sz="1400" dirty="0" smtClean="0">
                  <a:latin typeface="メイリオ" panose="020B0604030504040204" pitchFamily="50" charset="-128"/>
                  <a:ea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rPr>
                <a:t>小規模</a:t>
              </a:r>
              <a:r>
                <a:rPr lang="ja-JP" altLang="en-US" sz="1400" dirty="0" smtClean="0">
                  <a:latin typeface="メイリオ" panose="020B0604030504040204" pitchFamily="50" charset="-128"/>
                  <a:ea typeface="メイリオ" panose="020B0604030504040204" pitchFamily="50" charset="-128"/>
                </a:rPr>
                <a:t>な飲食店は、</a:t>
              </a:r>
              <a:r>
                <a:rPr lang="en-US" altLang="ja-JP" sz="1400" dirty="0" smtClean="0">
                  <a:latin typeface="メイリオ" panose="020B0604030504040204" pitchFamily="50" charset="-128"/>
                  <a:ea typeface="メイリオ" panose="020B0604030504040204" pitchFamily="50" charset="-128"/>
                </a:rPr>
                <a:t>A</a:t>
              </a:r>
              <a:r>
                <a:rPr lang="ja-JP" altLang="en-US" sz="1400" dirty="0" err="1"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B</a:t>
              </a:r>
              <a:r>
                <a:rPr lang="ja-JP" altLang="en-US" sz="1400" dirty="0" smtClean="0">
                  <a:latin typeface="メイリオ" panose="020B0604030504040204" pitchFamily="50" charset="-128"/>
                  <a:ea typeface="メイリオ" panose="020B0604030504040204" pitchFamily="50" charset="-128"/>
                </a:rPr>
                <a:t> に加え、経過措置として </a:t>
              </a:r>
              <a:r>
                <a:rPr lang="en-US" altLang="ja-JP" sz="1400" dirty="0" smtClean="0">
                  <a:latin typeface="メイリオ" panose="020B0604030504040204" pitchFamily="50" charset="-128"/>
                  <a:ea typeface="メイリオ" panose="020B0604030504040204" pitchFamily="50" charset="-128"/>
                </a:rPr>
                <a:t>C</a:t>
              </a:r>
              <a:r>
                <a:rPr lang="ja-JP" altLang="en-US" sz="1400" dirty="0" smtClean="0">
                  <a:latin typeface="メイリオ" panose="020B0604030504040204" pitchFamily="50" charset="-128"/>
                  <a:ea typeface="メイリオ" panose="020B0604030504040204" pitchFamily="50" charset="-128"/>
                </a:rPr>
                <a:t> 店内で喫煙可 を選択できます。</a:t>
              </a:r>
              <a:endParaRPr lang="ja-JP" altLang="ja-JP" sz="1400" dirty="0">
                <a:latin typeface="メイリオ" panose="020B0604030504040204" pitchFamily="50" charset="-128"/>
                <a:ea typeface="メイリオ" panose="020B0604030504040204" pitchFamily="50" charset="-128"/>
              </a:endParaRPr>
            </a:p>
            <a:p>
              <a:pPr marL="285750" indent="-285750">
                <a:spcBef>
                  <a:spcPts val="300"/>
                </a:spcBef>
                <a:buFont typeface="Wingdings" panose="05000000000000000000" pitchFamily="2" charset="2"/>
                <a:buChar char="ü"/>
              </a:pPr>
              <a:r>
                <a:rPr lang="ja-JP" altLang="en-US" sz="1400" dirty="0" smtClean="0">
                  <a:latin typeface="メイリオ" panose="020B0604030504040204" pitchFamily="50" charset="-128"/>
                  <a:ea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rPr>
                <a:t>B</a:t>
              </a:r>
              <a:r>
                <a:rPr lang="ja-JP" altLang="en-US" sz="1400" dirty="0" smtClean="0">
                  <a:latin typeface="メイリオ" panose="020B0604030504040204" pitchFamily="50" charset="-128"/>
                  <a:ea typeface="メイリオ" panose="020B0604030504040204" pitchFamily="50" charset="-128"/>
                </a:rPr>
                <a:t> 、</a:t>
              </a:r>
              <a:r>
                <a:rPr lang="en-US" altLang="ja-JP" sz="1400" dirty="0" smtClean="0">
                  <a:latin typeface="メイリオ" panose="020B0604030504040204" pitchFamily="50" charset="-128"/>
                  <a:ea typeface="メイリオ" panose="020B0604030504040204" pitchFamily="50" charset="-128"/>
                </a:rPr>
                <a:t>C</a:t>
              </a:r>
              <a:r>
                <a:rPr lang="ja-JP" altLang="en-US" sz="1400" dirty="0" smtClean="0">
                  <a:latin typeface="メイリオ" panose="020B0604030504040204" pitchFamily="50" charset="-128"/>
                  <a:ea typeface="メイリオ" panose="020B0604030504040204" pitchFamily="50" charset="-128"/>
                </a:rPr>
                <a:t> の場合は、標識</a:t>
              </a:r>
              <a:r>
                <a:rPr lang="ja-JP" altLang="en-US" sz="1400" dirty="0">
                  <a:latin typeface="メイリオ" panose="020B0604030504040204" pitchFamily="50" charset="-128"/>
                  <a:ea typeface="メイリオ" panose="020B0604030504040204" pitchFamily="50" charset="-128"/>
                </a:rPr>
                <a:t>の</a:t>
              </a:r>
              <a:r>
                <a:rPr lang="ja-JP" altLang="en-US" sz="1400" dirty="0" smtClean="0">
                  <a:latin typeface="メイリオ" panose="020B0604030504040204" pitchFamily="50" charset="-128"/>
                  <a:ea typeface="メイリオ" panose="020B0604030504040204" pitchFamily="50" charset="-128"/>
                </a:rPr>
                <a:t>掲示が必要になるとともに、従業員も含め喫煙　エリア（喫煙室／店内）への</a:t>
              </a:r>
              <a:r>
                <a:rPr lang="en-US" altLang="ja-JP" sz="1400" dirty="0" smtClean="0">
                  <a:latin typeface="メイリオ" panose="020B0604030504040204" pitchFamily="50" charset="-128"/>
                  <a:ea typeface="メイリオ" panose="020B0604030504040204" pitchFamily="50" charset="-128"/>
                </a:rPr>
                <a:t>20</a:t>
              </a:r>
              <a:r>
                <a:rPr lang="ja-JP" altLang="en-US" sz="1400" dirty="0" smtClean="0">
                  <a:latin typeface="メイリオ" panose="020B0604030504040204" pitchFamily="50" charset="-128"/>
                  <a:ea typeface="メイリオ" panose="020B0604030504040204" pitchFamily="50" charset="-128"/>
                </a:rPr>
                <a:t>歳未満の立入は禁止されます。</a:t>
              </a:r>
              <a:endParaRPr lang="ja-JP" altLang="ja-JP" sz="1400" dirty="0">
                <a:latin typeface="メイリオ" panose="020B0604030504040204" pitchFamily="50" charset="-128"/>
                <a:ea typeface="メイリオ" panose="020B0604030504040204" pitchFamily="50" charset="-128"/>
              </a:endParaRPr>
            </a:p>
          </p:txBody>
        </p:sp>
      </p:grpSp>
      <p:sp>
        <p:nvSpPr>
          <p:cNvPr id="4" name="正方形/長方形 3"/>
          <p:cNvSpPr/>
          <p:nvPr/>
        </p:nvSpPr>
        <p:spPr>
          <a:xfrm>
            <a:off x="0" y="434804"/>
            <a:ext cx="7559675" cy="828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bIns="54000" rtlCol="0" anchor="b"/>
          <a:lstStyle/>
          <a:p>
            <a:pPr algn="ctr">
              <a:spcBef>
                <a:spcPts val="200"/>
              </a:spcBef>
              <a:spcAft>
                <a:spcPts val="400"/>
              </a:spcAft>
            </a:pPr>
            <a:r>
              <a:rPr lang="ja-JP" altLang="en-US" sz="2800" dirty="0">
                <a:solidFill>
                  <a:schemeClr val="tx1"/>
                </a:solidFill>
              </a:rPr>
              <a:t>飲食店のみなさま</a:t>
            </a:r>
            <a:r>
              <a:rPr lang="ja-JP" altLang="en-US" sz="2800" dirty="0" smtClean="0">
                <a:solidFill>
                  <a:schemeClr val="tx1"/>
                </a:solidFill>
              </a:rPr>
              <a:t>へ</a:t>
            </a:r>
            <a:endParaRPr lang="en-US" altLang="ja-JP" sz="2800" dirty="0" smtClean="0">
              <a:solidFill>
                <a:schemeClr val="tx1"/>
              </a:solidFill>
            </a:endParaRPr>
          </a:p>
          <a:p>
            <a:pPr algn="ctr"/>
            <a:r>
              <a:rPr lang="en-US" altLang="ja-JP" sz="1300" dirty="0">
                <a:solidFill>
                  <a:schemeClr val="tx1"/>
                </a:solidFill>
              </a:rPr>
              <a:t>2020</a:t>
            </a:r>
            <a:r>
              <a:rPr lang="ja-JP" altLang="en-US" sz="1300" dirty="0" smtClean="0">
                <a:solidFill>
                  <a:schemeClr val="tx1"/>
                </a:solidFill>
              </a:rPr>
              <a:t>年</a:t>
            </a:r>
            <a:r>
              <a:rPr lang="en-US" altLang="ja-JP" sz="1300" dirty="0" smtClean="0">
                <a:solidFill>
                  <a:schemeClr val="tx1"/>
                </a:solidFill>
              </a:rPr>
              <a:t>4</a:t>
            </a:r>
            <a:r>
              <a:rPr lang="ja-JP" altLang="en-US" sz="1300" dirty="0" smtClean="0">
                <a:solidFill>
                  <a:schemeClr val="tx1"/>
                </a:solidFill>
              </a:rPr>
              <a:t>月</a:t>
            </a:r>
            <a:r>
              <a:rPr lang="en-US" altLang="ja-JP" sz="1300" dirty="0" smtClean="0">
                <a:solidFill>
                  <a:schemeClr val="tx1"/>
                </a:solidFill>
              </a:rPr>
              <a:t>1</a:t>
            </a:r>
            <a:r>
              <a:rPr lang="ja-JP" altLang="en-US" sz="1300" dirty="0" smtClean="0">
                <a:solidFill>
                  <a:schemeClr val="tx1"/>
                </a:solidFill>
              </a:rPr>
              <a:t>日から</a:t>
            </a:r>
            <a:r>
              <a:rPr lang="ja-JP" altLang="en-US" sz="1300" dirty="0">
                <a:solidFill>
                  <a:schemeClr val="tx1"/>
                </a:solidFill>
              </a:rPr>
              <a:t>、</a:t>
            </a:r>
            <a:r>
              <a:rPr lang="ja-JP" altLang="en-US" sz="1300" dirty="0" smtClean="0">
                <a:solidFill>
                  <a:schemeClr val="tx1"/>
                </a:solidFill>
              </a:rPr>
              <a:t>原則</a:t>
            </a:r>
            <a:r>
              <a:rPr lang="ja-JP" altLang="en-US" sz="1300" dirty="0">
                <a:solidFill>
                  <a:schemeClr val="tx1"/>
                </a:solidFill>
              </a:rPr>
              <a:t>屋内禁煙。</a:t>
            </a:r>
            <a:r>
              <a:rPr lang="ja-JP" altLang="en-US" sz="1300" dirty="0" smtClean="0">
                <a:solidFill>
                  <a:schemeClr val="tx1"/>
                </a:solidFill>
              </a:rPr>
              <a:t>喫煙を認める場合は喫煙室</a:t>
            </a:r>
            <a:r>
              <a:rPr lang="ja-JP" altLang="en-US" sz="1300" dirty="0">
                <a:solidFill>
                  <a:schemeClr val="tx1"/>
                </a:solidFill>
              </a:rPr>
              <a:t>の設置が必要です。</a:t>
            </a:r>
          </a:p>
        </p:txBody>
      </p:sp>
      <p:sp>
        <p:nvSpPr>
          <p:cNvPr id="8" name="フローチャート: 代替処理 7"/>
          <p:cNvSpPr/>
          <p:nvPr/>
        </p:nvSpPr>
        <p:spPr>
          <a:xfrm>
            <a:off x="526306" y="3730906"/>
            <a:ext cx="3708000" cy="348343"/>
          </a:xfrm>
          <a:prstGeom prst="flowChartAlternateProcess">
            <a:avLst/>
          </a:prstGeom>
          <a:noFill/>
          <a:ln w="444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ＭＳ ゴシック" panose="020B0609070205080204" pitchFamily="49" charset="-128"/>
                <a:ea typeface="ＭＳ ゴシック" panose="020B0609070205080204" pitchFamily="49" charset="-128"/>
              </a:rPr>
              <a:t>Ａ </a:t>
            </a:r>
            <a:r>
              <a:rPr lang="ja-JP" altLang="ja-JP" sz="1600" dirty="0" smtClean="0">
                <a:solidFill>
                  <a:schemeClr val="tx1"/>
                </a:solidFill>
                <a:latin typeface="ＭＳ ゴシック" panose="020B0609070205080204" pitchFamily="49" charset="-128"/>
                <a:ea typeface="ＭＳ ゴシック" panose="020B0609070205080204" pitchFamily="49" charset="-128"/>
              </a:rPr>
              <a:t>店内</a:t>
            </a:r>
            <a:r>
              <a:rPr lang="ja-JP" altLang="ja-JP" sz="1600" dirty="0">
                <a:solidFill>
                  <a:schemeClr val="tx1"/>
                </a:solidFill>
                <a:latin typeface="ＭＳ ゴシック" panose="020B0609070205080204" pitchFamily="49" charset="-128"/>
                <a:ea typeface="ＭＳ ゴシック" panose="020B0609070205080204" pitchFamily="49" charset="-128"/>
              </a:rPr>
              <a:t>禁煙（屋内禁煙）とする場合</a:t>
            </a:r>
            <a:endParaRPr lang="ja-JP" altLang="en-US"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571556" y="4157031"/>
            <a:ext cx="6533377" cy="492443"/>
          </a:xfrm>
          <a:prstGeom prst="rect">
            <a:avLst/>
          </a:prstGeom>
          <a:noFill/>
        </p:spPr>
        <p:txBody>
          <a:bodyPr wrap="square" rtlCol="0">
            <a:spAutoFit/>
          </a:bodyPr>
          <a:lstStyle/>
          <a:p>
            <a:pPr marL="180975" indent="-180975"/>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a:t>
            </a:r>
            <a:r>
              <a:rPr lang="ja-JP" altLang="ja-JP" sz="1300" dirty="0">
                <a:latin typeface="メイリオ" panose="020B0604030504040204" pitchFamily="50" charset="-128"/>
                <a:ea typeface="メイリオ" panose="020B0604030504040204" pitchFamily="50" charset="-128"/>
              </a:rPr>
              <a:t>特段の対応</a:t>
            </a:r>
            <a:r>
              <a:rPr lang="ja-JP" altLang="ja-JP" sz="1300" dirty="0" smtClean="0">
                <a:latin typeface="メイリオ" panose="020B0604030504040204" pitchFamily="50" charset="-128"/>
                <a:ea typeface="メイリオ" panose="020B0604030504040204" pitchFamily="50" charset="-128"/>
              </a:rPr>
              <a:t>は</a:t>
            </a:r>
            <a:r>
              <a:rPr lang="ja-JP" altLang="en-US" sz="1300" dirty="0" smtClean="0">
                <a:latin typeface="メイリオ" panose="020B0604030504040204" pitchFamily="50" charset="-128"/>
                <a:ea typeface="メイリオ" panose="020B0604030504040204" pitchFamily="50" charset="-128"/>
              </a:rPr>
              <a:t>必要ありません。なお、屋外</a:t>
            </a:r>
            <a:r>
              <a:rPr lang="ja-JP" altLang="en-US" sz="1300" dirty="0">
                <a:latin typeface="メイリオ" panose="020B0604030504040204" pitchFamily="50" charset="-128"/>
                <a:ea typeface="メイリオ" panose="020B0604030504040204" pitchFamily="50" charset="-128"/>
              </a:rPr>
              <a:t>に喫煙場所を設ける場合は、出入口や隣接敷地の建物から離すなどの配慮</a:t>
            </a:r>
            <a:r>
              <a:rPr lang="ja-JP" altLang="en-US" sz="1300" dirty="0" smtClean="0">
                <a:latin typeface="メイリオ" panose="020B0604030504040204" pitchFamily="50" charset="-128"/>
                <a:ea typeface="メイリオ" panose="020B0604030504040204" pitchFamily="50" charset="-128"/>
              </a:rPr>
              <a:t>をしてください。</a:t>
            </a:r>
            <a:endParaRPr lang="ja-JP" altLang="en-US" sz="1300" dirty="0">
              <a:latin typeface="メイリオ" panose="020B0604030504040204" pitchFamily="50" charset="-128"/>
              <a:ea typeface="メイリオ" panose="020B0604030504040204" pitchFamily="50" charset="-128"/>
            </a:endParaRPr>
          </a:p>
        </p:txBody>
      </p:sp>
      <p:sp>
        <p:nvSpPr>
          <p:cNvPr id="12" name="フローチャート: 代替処理 11"/>
          <p:cNvSpPr/>
          <p:nvPr/>
        </p:nvSpPr>
        <p:spPr>
          <a:xfrm>
            <a:off x="526307" y="4890345"/>
            <a:ext cx="5564259" cy="537781"/>
          </a:xfrm>
          <a:prstGeom prst="flowChartAlternateProcess">
            <a:avLst/>
          </a:prstGeom>
          <a:noFill/>
          <a:ln w="444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 bIns="72000" rtlCol="0" anchor="ctr"/>
          <a:lstStyle/>
          <a:p>
            <a:r>
              <a:rPr lang="ja-JP" altLang="en-US" sz="1600" dirty="0">
                <a:latin typeface="ＭＳ ゴシック" panose="020B0609070205080204" pitchFamily="49" charset="-128"/>
                <a:ea typeface="ＭＳ ゴシック" panose="020B0609070205080204" pitchFamily="49" charset="-128"/>
              </a:rPr>
              <a:t> </a:t>
            </a:r>
            <a:r>
              <a:rPr lang="ja-JP" altLang="en-US" sz="1500" dirty="0" smtClean="0">
                <a:solidFill>
                  <a:schemeClr val="tx1"/>
                </a:solidFill>
                <a:latin typeface="ＭＳ ゴシック" panose="020B0609070205080204" pitchFamily="49" charset="-128"/>
                <a:ea typeface="ＭＳ ゴシック" panose="020B0609070205080204" pitchFamily="49" charset="-128"/>
              </a:rPr>
              <a:t>Ｂ </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店内</a:t>
            </a:r>
            <a:r>
              <a:rPr lang="ja-JP" altLang="ja-JP" sz="1500" spc="-100" dirty="0">
                <a:solidFill>
                  <a:schemeClr val="tx1"/>
                </a:solidFill>
                <a:latin typeface="ＭＳ ゴシック" panose="020B0609070205080204" pitchFamily="49" charset="-128"/>
                <a:ea typeface="ＭＳ ゴシック" panose="020B0609070205080204" pitchFamily="49" charset="-128"/>
              </a:rPr>
              <a:t>に、喫煙</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専用室</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（喫煙のみ可</a:t>
            </a:r>
            <a:r>
              <a:rPr lang="ja-JP" altLang="ja-JP" sz="1500" dirty="0" smtClean="0">
                <a:solidFill>
                  <a:schemeClr val="tx1"/>
                </a:solidFill>
                <a:latin typeface="ＭＳ ゴシック" panose="020B0609070205080204" pitchFamily="49" charset="-128"/>
                <a:ea typeface="ＭＳ ゴシック" panose="020B0609070205080204" pitchFamily="49" charset="-128"/>
              </a:rPr>
              <a:t>）</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又は</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加熱式</a:t>
            </a:r>
            <a:r>
              <a:rPr lang="ja-JP" altLang="ja-JP" sz="1500" spc="-100" dirty="0">
                <a:solidFill>
                  <a:schemeClr val="tx1"/>
                </a:solidFill>
                <a:latin typeface="ＭＳ ゴシック" panose="020B0609070205080204" pitchFamily="49" charset="-128"/>
                <a:ea typeface="ＭＳ ゴシック" panose="020B0609070205080204" pitchFamily="49" charset="-128"/>
              </a:rPr>
              <a:t>たばこ専用</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の</a:t>
            </a:r>
            <a:endParaRPr lang="ja-JP" altLang="en-US" sz="1500" spc="-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500" spc="-100" dirty="0">
                <a:solidFill>
                  <a:schemeClr val="tx1"/>
                </a:solidFill>
                <a:latin typeface="ＭＳ ゴシック" panose="020B0609070205080204" pitchFamily="49" charset="-128"/>
                <a:ea typeface="ＭＳ ゴシック" panose="020B0609070205080204" pitchFamily="49" charset="-128"/>
              </a:rPr>
              <a:t>　</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　</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喫煙室</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（飲食</a:t>
            </a:r>
            <a:r>
              <a:rPr lang="ja-JP" altLang="en-US" sz="1500" spc="-100" dirty="0">
                <a:solidFill>
                  <a:schemeClr val="tx1"/>
                </a:solidFill>
                <a:latin typeface="ＭＳ ゴシック" panose="020B0609070205080204" pitchFamily="49" charset="-128"/>
                <a:ea typeface="ＭＳ ゴシック" panose="020B0609070205080204" pitchFamily="49" charset="-128"/>
              </a:rPr>
              <a:t>も</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可</a:t>
            </a:r>
            <a:r>
              <a:rPr lang="ja-JP" altLang="ja-JP" sz="1500" dirty="0">
                <a:solidFill>
                  <a:schemeClr val="tx1"/>
                </a:solidFill>
                <a:latin typeface="ＭＳ ゴシック" panose="020B0609070205080204" pitchFamily="49" charset="-128"/>
                <a:ea typeface="ＭＳ ゴシック" panose="020B0609070205080204" pitchFamily="49" charset="-128"/>
              </a:rPr>
              <a:t>）</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を</a:t>
            </a:r>
            <a:r>
              <a:rPr lang="ja-JP" altLang="ja-JP" sz="1500" spc="-100" dirty="0" smtClean="0">
                <a:solidFill>
                  <a:schemeClr val="tx1"/>
                </a:solidFill>
                <a:latin typeface="ＭＳ ゴシック" panose="020B0609070205080204" pitchFamily="49" charset="-128"/>
                <a:ea typeface="ＭＳ ゴシック" panose="020B0609070205080204" pitchFamily="49" charset="-128"/>
              </a:rPr>
              <a:t>設置</a:t>
            </a:r>
            <a:r>
              <a:rPr lang="ja-JP" altLang="ja-JP" sz="1500" spc="-100" dirty="0">
                <a:solidFill>
                  <a:schemeClr val="tx1"/>
                </a:solidFill>
                <a:latin typeface="ＭＳ ゴシック" panose="020B0609070205080204" pitchFamily="49" charset="-128"/>
                <a:ea typeface="ＭＳ ゴシック" panose="020B0609070205080204" pitchFamily="49" charset="-128"/>
              </a:rPr>
              <a:t>する</a:t>
            </a:r>
            <a:r>
              <a:rPr lang="ja-JP" altLang="en-US" sz="1500" spc="-100" dirty="0" smtClean="0">
                <a:solidFill>
                  <a:schemeClr val="tx1"/>
                </a:solidFill>
                <a:latin typeface="ＭＳ ゴシック" panose="020B0609070205080204" pitchFamily="49" charset="-128"/>
                <a:ea typeface="ＭＳ ゴシック" panose="020B0609070205080204" pitchFamily="49" charset="-128"/>
              </a:rPr>
              <a:t>場合</a:t>
            </a:r>
            <a:endParaRPr lang="ja-JP" altLang="en-US" sz="1500" spc="-100" dirty="0">
              <a:solidFill>
                <a:schemeClr val="tx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568696" y="5467580"/>
            <a:ext cx="7044418" cy="292388"/>
          </a:xfrm>
          <a:prstGeom prst="rect">
            <a:avLst/>
          </a:prstGeom>
          <a:noFill/>
        </p:spPr>
        <p:txBody>
          <a:bodyPr wrap="square" rtlCol="0">
            <a:spAutoFit/>
          </a:bodyPr>
          <a:lstStyle/>
          <a:p>
            <a:pPr>
              <a:tabLst>
                <a:tab pos="449266" algn="l"/>
              </a:tabLst>
            </a:pPr>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a:t>
            </a:r>
            <a:r>
              <a:rPr lang="ja-JP" altLang="ja-JP" sz="1200" spc="-130" dirty="0" smtClean="0">
                <a:latin typeface="メイリオ" panose="020B0604030504040204" pitchFamily="50" charset="-128"/>
                <a:ea typeface="メイリオ" panose="020B0604030504040204" pitchFamily="50" charset="-128"/>
              </a:rPr>
              <a:t>喫煙室</a:t>
            </a:r>
            <a:r>
              <a:rPr lang="ja-JP" altLang="en-US" sz="1200" spc="-130" dirty="0" smtClean="0">
                <a:latin typeface="メイリオ" panose="020B0604030504040204" pitchFamily="50" charset="-128"/>
                <a:ea typeface="メイリオ" panose="020B0604030504040204" pitchFamily="50" charset="-128"/>
              </a:rPr>
              <a:t>は、以下の①～③の</a:t>
            </a:r>
            <a:r>
              <a:rPr lang="ja-JP" altLang="ja-JP" sz="1200" spc="-130" dirty="0" smtClean="0">
                <a:latin typeface="メイリオ" panose="020B0604030504040204" pitchFamily="50" charset="-128"/>
                <a:ea typeface="メイリオ" panose="020B0604030504040204" pitchFamily="50" charset="-128"/>
              </a:rPr>
              <a:t>「</a:t>
            </a:r>
            <a:r>
              <a:rPr lang="ja-JP" altLang="ja-JP" sz="1200" spc="-130" dirty="0">
                <a:latin typeface="メイリオ" panose="020B0604030504040204" pitchFamily="50" charset="-128"/>
                <a:ea typeface="メイリオ" panose="020B0604030504040204" pitchFamily="50" charset="-128"/>
              </a:rPr>
              <a:t>たばこの煙の流出防止にかかる技術的基準」を満たす必要</a:t>
            </a:r>
            <a:r>
              <a:rPr lang="ja-JP" altLang="en-US" sz="1200" spc="-130" dirty="0">
                <a:latin typeface="メイリオ" panose="020B0604030504040204" pitchFamily="50" charset="-128"/>
                <a:ea typeface="メイリオ" panose="020B0604030504040204" pitchFamily="50" charset="-128"/>
              </a:rPr>
              <a:t>があります。</a:t>
            </a:r>
          </a:p>
        </p:txBody>
      </p:sp>
      <p:sp>
        <p:nvSpPr>
          <p:cNvPr id="15" name="フローチャート: 処理 14"/>
          <p:cNvSpPr/>
          <p:nvPr/>
        </p:nvSpPr>
        <p:spPr>
          <a:xfrm>
            <a:off x="1004148" y="5777823"/>
            <a:ext cx="5662837" cy="737842"/>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ja-JP" altLang="ja-JP" sz="1300" b="1" dirty="0">
                <a:solidFill>
                  <a:schemeClr val="tx1"/>
                </a:solidFill>
                <a:latin typeface="游ゴシック" panose="020B0400000000000000" pitchFamily="50" charset="-128"/>
                <a:ea typeface="游ゴシック" panose="020B0400000000000000" pitchFamily="50" charset="-128"/>
              </a:rPr>
              <a:t>①</a:t>
            </a:r>
            <a:r>
              <a:rPr lang="ja-JP" altLang="en-US" sz="1300" b="1" dirty="0">
                <a:solidFill>
                  <a:schemeClr val="tx1"/>
                </a:solidFill>
                <a:latin typeface="游ゴシック" panose="020B0400000000000000" pitchFamily="50" charset="-128"/>
                <a:ea typeface="游ゴシック" panose="020B0400000000000000" pitchFamily="50" charset="-128"/>
              </a:rPr>
              <a:t>　</a:t>
            </a:r>
            <a:r>
              <a:rPr lang="ja-JP" altLang="ja-JP" sz="1300" b="1" dirty="0">
                <a:solidFill>
                  <a:schemeClr val="tx1"/>
                </a:solidFill>
                <a:latin typeface="游ゴシック" panose="020B0400000000000000" pitchFamily="50" charset="-128"/>
                <a:ea typeface="游ゴシック" panose="020B0400000000000000" pitchFamily="50" charset="-128"/>
              </a:rPr>
              <a:t> 入口における室外から室内への風速が０．２ｍ／秒以上であること</a:t>
            </a:r>
          </a:p>
          <a:p>
            <a:pPr marL="88900"/>
            <a:r>
              <a:rPr lang="ja-JP" altLang="ja-JP" sz="1300" b="1" dirty="0">
                <a:solidFill>
                  <a:schemeClr val="tx1"/>
                </a:solidFill>
                <a:latin typeface="游ゴシック" panose="020B0400000000000000" pitchFamily="50" charset="-128"/>
                <a:ea typeface="游ゴシック" panose="020B0400000000000000" pitchFamily="50" charset="-128"/>
              </a:rPr>
              <a:t>② </a:t>
            </a:r>
            <a:r>
              <a:rPr lang="ja-JP" altLang="en-US" sz="1300" b="1" dirty="0">
                <a:solidFill>
                  <a:schemeClr val="tx1"/>
                </a:solidFill>
                <a:latin typeface="游ゴシック" panose="020B0400000000000000" pitchFamily="50" charset="-128"/>
                <a:ea typeface="游ゴシック" panose="020B0400000000000000" pitchFamily="50" charset="-128"/>
              </a:rPr>
              <a:t>　</a:t>
            </a:r>
            <a:r>
              <a:rPr lang="ja-JP" altLang="ja-JP" sz="1300" b="1" dirty="0">
                <a:solidFill>
                  <a:schemeClr val="tx1"/>
                </a:solidFill>
                <a:latin typeface="游ゴシック" panose="020B0400000000000000" pitchFamily="50" charset="-128"/>
                <a:ea typeface="游ゴシック" panose="020B0400000000000000" pitchFamily="50" charset="-128"/>
              </a:rPr>
              <a:t>壁、天井等によって区画されていること（煙が漏れない状態）</a:t>
            </a:r>
          </a:p>
          <a:p>
            <a:pPr marL="88900"/>
            <a:r>
              <a:rPr lang="ja-JP" altLang="ja-JP" sz="1300" b="1" dirty="0">
                <a:solidFill>
                  <a:schemeClr val="tx1"/>
                </a:solidFill>
                <a:latin typeface="游ゴシック" panose="020B0400000000000000" pitchFamily="50" charset="-128"/>
                <a:ea typeface="游ゴシック" panose="020B0400000000000000" pitchFamily="50" charset="-128"/>
              </a:rPr>
              <a:t>③</a:t>
            </a:r>
            <a:r>
              <a:rPr lang="ja-JP" altLang="en-US" sz="1300" b="1" dirty="0">
                <a:solidFill>
                  <a:schemeClr val="tx1"/>
                </a:solidFill>
                <a:latin typeface="游ゴシック" panose="020B0400000000000000" pitchFamily="50" charset="-128"/>
                <a:ea typeface="游ゴシック" panose="020B0400000000000000" pitchFamily="50" charset="-128"/>
              </a:rPr>
              <a:t>　</a:t>
            </a:r>
            <a:r>
              <a:rPr lang="ja-JP" altLang="ja-JP" sz="1300" b="1" dirty="0">
                <a:solidFill>
                  <a:schemeClr val="tx1"/>
                </a:solidFill>
                <a:latin typeface="游ゴシック" panose="020B0400000000000000" pitchFamily="50" charset="-128"/>
                <a:ea typeface="游ゴシック" panose="020B0400000000000000" pitchFamily="50" charset="-128"/>
              </a:rPr>
              <a:t> たばこの煙が屋外に排気されていること</a:t>
            </a:r>
            <a:endParaRPr lang="ja-JP" altLang="en-US" sz="1300" b="1" dirty="0">
              <a:solidFill>
                <a:schemeClr val="tx1"/>
              </a:solidFill>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1004148" y="6545802"/>
            <a:ext cx="5871990" cy="600164"/>
          </a:xfrm>
          <a:prstGeom prst="rect">
            <a:avLst/>
          </a:prstGeom>
          <a:noFill/>
        </p:spPr>
        <p:txBody>
          <a:bodyPr wrap="square" rtlCol="0">
            <a:spAutoFit/>
          </a:bodyPr>
          <a:lstStyle/>
          <a:p>
            <a:pPr marL="177801" indent="-177801"/>
            <a:r>
              <a:rPr lang="ja-JP"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建築物の構造上工事が困難な場合など、</a:t>
            </a:r>
            <a:r>
              <a:rPr lang="ja-JP" altLang="ja-JP" sz="1100" dirty="0" smtClean="0">
                <a:latin typeface="ＭＳ 明朝" panose="02020609040205080304" pitchFamily="17" charset="-128"/>
                <a:ea typeface="ＭＳ 明朝" panose="02020609040205080304" pitchFamily="17" charset="-128"/>
              </a:rPr>
              <a:t>管理</a:t>
            </a:r>
            <a:r>
              <a:rPr lang="ja-JP" altLang="ja-JP" sz="1100" dirty="0">
                <a:latin typeface="ＭＳ 明朝" panose="02020609040205080304" pitchFamily="17" charset="-128"/>
                <a:ea typeface="ＭＳ 明朝" panose="02020609040205080304" pitchFamily="17" charset="-128"/>
              </a:rPr>
              <a:t>権原者の責めに帰することができない事由によって上記①～③の基準を満たすことができない場合には</a:t>
            </a:r>
            <a:r>
              <a:rPr lang="ja-JP" altLang="ja-JP" sz="1100" dirty="0" smtClean="0">
                <a:latin typeface="ＭＳ 明朝" panose="02020609040205080304" pitchFamily="17" charset="-128"/>
                <a:ea typeface="ＭＳ 明朝" panose="02020609040205080304" pitchFamily="17" charset="-128"/>
              </a:rPr>
              <a:t>、代替</a:t>
            </a:r>
            <a:r>
              <a:rPr lang="ja-JP" altLang="ja-JP" sz="1100" dirty="0">
                <a:latin typeface="ＭＳ 明朝" panose="02020609040205080304" pitchFamily="17" charset="-128"/>
                <a:ea typeface="ＭＳ 明朝" panose="02020609040205080304" pitchFamily="17" charset="-128"/>
              </a:rPr>
              <a:t>基準（経過措置）が別途設けられています。</a:t>
            </a:r>
            <a:endParaRPr lang="ja-JP" altLang="en-US" sz="1100" dirty="0">
              <a:latin typeface="ＭＳ 明朝" panose="02020609040205080304" pitchFamily="17" charset="-128"/>
              <a:ea typeface="ＭＳ 明朝" panose="02020609040205080304" pitchFamily="17" charset="-128"/>
            </a:endParaRPr>
          </a:p>
        </p:txBody>
      </p:sp>
      <p:sp>
        <p:nvSpPr>
          <p:cNvPr id="19" name="テキスト ボックス 18"/>
          <p:cNvSpPr txBox="1"/>
          <p:nvPr/>
        </p:nvSpPr>
        <p:spPr>
          <a:xfrm>
            <a:off x="568696" y="7150739"/>
            <a:ext cx="7006317" cy="292388"/>
          </a:xfrm>
          <a:prstGeom prst="rect">
            <a:avLst/>
          </a:prstGeom>
          <a:noFill/>
        </p:spPr>
        <p:txBody>
          <a:bodyPr wrap="square" rtlCol="0">
            <a:spAutoFit/>
          </a:bodyPr>
          <a:lstStyle/>
          <a:p>
            <a:pPr marL="177801" indent="-177801"/>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喫煙室の出入口と、店舗の主な出入口に、標識を掲示する必要があります。</a:t>
            </a:r>
          </a:p>
        </p:txBody>
      </p:sp>
      <p:graphicFrame>
        <p:nvGraphicFramePr>
          <p:cNvPr id="22" name="オブジェクト 21"/>
          <p:cNvGraphicFramePr>
            <a:graphicFrameLocks noChangeAspect="1"/>
          </p:cNvGraphicFramePr>
          <p:nvPr>
            <p:extLst>
              <p:ext uri="{D42A27DB-BD31-4B8C-83A1-F6EECF244321}">
                <p14:modId xmlns:p14="http://schemas.microsoft.com/office/powerpoint/2010/main" val="1539280791"/>
              </p:ext>
            </p:extLst>
          </p:nvPr>
        </p:nvGraphicFramePr>
        <p:xfrm>
          <a:off x="2666577" y="7630683"/>
          <a:ext cx="890001" cy="1259463"/>
        </p:xfrm>
        <a:graphic>
          <a:graphicData uri="http://schemas.openxmlformats.org/presentationml/2006/ole">
            <mc:AlternateContent xmlns:mc="http://schemas.openxmlformats.org/markup-compatibility/2006">
              <mc:Choice xmlns:v="urn:schemas-microsoft-com:vml" Requires="v">
                <p:oleObj spid="_x0000_s1868" name="Acrobat Document" r:id="rId3" imgW="5667037" imgH="8019809" progId="AcroExch.Document.DC">
                  <p:embed/>
                </p:oleObj>
              </mc:Choice>
              <mc:Fallback>
                <p:oleObj name="Acrobat Document" r:id="rId3" imgW="5667037" imgH="8019809" progId="AcroExch.Document.DC">
                  <p:embed/>
                  <p:pic>
                    <p:nvPicPr>
                      <p:cNvPr id="0" name=""/>
                      <p:cNvPicPr/>
                      <p:nvPr/>
                    </p:nvPicPr>
                    <p:blipFill>
                      <a:blip r:embed="rId4"/>
                      <a:stretch>
                        <a:fillRect/>
                      </a:stretch>
                    </p:blipFill>
                    <p:spPr>
                      <a:xfrm>
                        <a:off x="2666577" y="7630683"/>
                        <a:ext cx="890001" cy="1259463"/>
                      </a:xfrm>
                      <a:prstGeom prst="rect">
                        <a:avLst/>
                      </a:prstGeom>
                    </p:spPr>
                  </p:pic>
                </p:oleObj>
              </mc:Fallback>
            </mc:AlternateContent>
          </a:graphicData>
        </a:graphic>
      </p:graphicFrame>
      <p:graphicFrame>
        <p:nvGraphicFramePr>
          <p:cNvPr id="23" name="オブジェクト 22"/>
          <p:cNvGraphicFramePr>
            <a:graphicFrameLocks noChangeAspect="1"/>
          </p:cNvGraphicFramePr>
          <p:nvPr>
            <p:extLst>
              <p:ext uri="{D42A27DB-BD31-4B8C-83A1-F6EECF244321}">
                <p14:modId xmlns:p14="http://schemas.microsoft.com/office/powerpoint/2010/main" val="1011469027"/>
              </p:ext>
            </p:extLst>
          </p:nvPr>
        </p:nvGraphicFramePr>
        <p:xfrm>
          <a:off x="1529276" y="7630683"/>
          <a:ext cx="895049" cy="1266607"/>
        </p:xfrm>
        <a:graphic>
          <a:graphicData uri="http://schemas.openxmlformats.org/presentationml/2006/ole">
            <mc:AlternateContent xmlns:mc="http://schemas.openxmlformats.org/markup-compatibility/2006">
              <mc:Choice xmlns:v="urn:schemas-microsoft-com:vml" Requires="v">
                <p:oleObj spid="_x0000_s1869" name="Acrobat Document" r:id="rId5" imgW="5667037" imgH="8019809" progId="AcroExch.Document.DC">
                  <p:embed/>
                </p:oleObj>
              </mc:Choice>
              <mc:Fallback>
                <p:oleObj name="Acrobat Document" r:id="rId5" imgW="5667037" imgH="8019809" progId="AcroExch.Document.DC">
                  <p:embed/>
                  <p:pic>
                    <p:nvPicPr>
                      <p:cNvPr id="0" name=""/>
                      <p:cNvPicPr/>
                      <p:nvPr/>
                    </p:nvPicPr>
                    <p:blipFill>
                      <a:blip r:embed="rId6"/>
                      <a:stretch>
                        <a:fillRect/>
                      </a:stretch>
                    </p:blipFill>
                    <p:spPr>
                      <a:xfrm>
                        <a:off x="1529276" y="7630683"/>
                        <a:ext cx="895049" cy="1266607"/>
                      </a:xfrm>
                      <a:prstGeom prst="rect">
                        <a:avLst/>
                      </a:prstGeom>
                    </p:spPr>
                  </p:pic>
                </p:oleObj>
              </mc:Fallback>
            </mc:AlternateContent>
          </a:graphicData>
        </a:graphic>
      </p:graphicFrame>
      <p:sp>
        <p:nvSpPr>
          <p:cNvPr id="31" name="正方形/長方形 30"/>
          <p:cNvSpPr/>
          <p:nvPr/>
        </p:nvSpPr>
        <p:spPr>
          <a:xfrm>
            <a:off x="1001957" y="7693701"/>
            <a:ext cx="260699" cy="11354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喫煙専用室</a:t>
            </a:r>
          </a:p>
        </p:txBody>
      </p:sp>
      <p:sp>
        <p:nvSpPr>
          <p:cNvPr id="32" name="テキスト ボックス 31"/>
          <p:cNvSpPr txBox="1"/>
          <p:nvPr/>
        </p:nvSpPr>
        <p:spPr>
          <a:xfrm>
            <a:off x="2377086" y="7383062"/>
            <a:ext cx="1486044" cy="261610"/>
          </a:xfrm>
          <a:prstGeom prst="rect">
            <a:avLst/>
          </a:prstGeom>
          <a:noFill/>
        </p:spPr>
        <p:txBody>
          <a:bodyPr wrap="square" rtlCol="0">
            <a:spAutoFit/>
          </a:bodyPr>
          <a:lstStyle/>
          <a:p>
            <a:pPr algn="ctr"/>
            <a:r>
              <a:rPr lang="ja-JP" altLang="en-US" sz="1100" dirty="0">
                <a:latin typeface="游ゴシック" panose="020B0400000000000000" pitchFamily="50" charset="-128"/>
                <a:ea typeface="游ゴシック" panose="020B0400000000000000" pitchFamily="50" charset="-128"/>
              </a:rPr>
              <a:t>（店舗の出入口）</a:t>
            </a:r>
          </a:p>
        </p:txBody>
      </p:sp>
      <p:sp>
        <p:nvSpPr>
          <p:cNvPr id="33" name="テキスト ボックス 32"/>
          <p:cNvSpPr txBox="1"/>
          <p:nvPr/>
        </p:nvSpPr>
        <p:spPr>
          <a:xfrm>
            <a:off x="1237365" y="7386634"/>
            <a:ext cx="1486044" cy="261610"/>
          </a:xfrm>
          <a:prstGeom prst="rect">
            <a:avLst/>
          </a:prstGeom>
          <a:noFill/>
        </p:spPr>
        <p:txBody>
          <a:bodyPr wrap="square" rtlCol="0">
            <a:spAutoFit/>
          </a:bodyPr>
          <a:lstStyle/>
          <a:p>
            <a:pPr algn="ctr"/>
            <a:r>
              <a:rPr lang="ja-JP" altLang="en-US" sz="1100" dirty="0">
                <a:latin typeface="游ゴシック" panose="020B0400000000000000" pitchFamily="50" charset="-128"/>
                <a:ea typeface="游ゴシック" panose="020B0400000000000000" pitchFamily="50" charset="-128"/>
              </a:rPr>
              <a:t>（喫煙室の出入口）</a:t>
            </a:r>
          </a:p>
        </p:txBody>
      </p:sp>
      <p:sp>
        <p:nvSpPr>
          <p:cNvPr id="36" name="正方形/長方形 35"/>
          <p:cNvSpPr/>
          <p:nvPr/>
        </p:nvSpPr>
        <p:spPr>
          <a:xfrm>
            <a:off x="876608" y="9007947"/>
            <a:ext cx="463738" cy="11354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加熱式たばこ</a:t>
            </a:r>
            <a:endParaRPr lang="en-US" altLang="ja-JP" sz="1200" dirty="0">
              <a:solidFill>
                <a:schemeClr val="tx1"/>
              </a:solidFill>
              <a:latin typeface="游ゴシック" panose="020B0400000000000000" pitchFamily="50" charset="-128"/>
              <a:ea typeface="游ゴシック" panose="020B0400000000000000" pitchFamily="50" charset="-128"/>
            </a:endParaRPr>
          </a:p>
          <a:p>
            <a:pPr algn="ctr"/>
            <a:r>
              <a:rPr lang="ja-JP" altLang="en-US" sz="1200" dirty="0">
                <a:solidFill>
                  <a:schemeClr val="tx1"/>
                </a:solidFill>
                <a:latin typeface="游ゴシック" panose="020B0400000000000000" pitchFamily="50" charset="-128"/>
                <a:ea typeface="游ゴシック" panose="020B0400000000000000" pitchFamily="50" charset="-128"/>
              </a:rPr>
              <a:t>専用の喫煙室</a:t>
            </a:r>
          </a:p>
        </p:txBody>
      </p:sp>
      <p:sp>
        <p:nvSpPr>
          <p:cNvPr id="38" name="フローチャート: 処理 37"/>
          <p:cNvSpPr/>
          <p:nvPr/>
        </p:nvSpPr>
        <p:spPr>
          <a:xfrm>
            <a:off x="5745482" y="471527"/>
            <a:ext cx="815975" cy="281238"/>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ＭＳ ゴシック" panose="020B0609070205080204" pitchFamily="49" charset="-128"/>
                <a:ea typeface="ＭＳ ゴシック" panose="020B0609070205080204" pitchFamily="49" charset="-128"/>
              </a:rPr>
              <a:t>高松市</a:t>
            </a:r>
            <a:endParaRPr lang="ja-JP" altLang="en-US" sz="140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41" name="オブジェクト 40"/>
          <p:cNvGraphicFramePr>
            <a:graphicFrameLocks noChangeAspect="1"/>
          </p:cNvGraphicFramePr>
          <p:nvPr>
            <p:extLst>
              <p:ext uri="{D42A27DB-BD31-4B8C-83A1-F6EECF244321}">
                <p14:modId xmlns:p14="http://schemas.microsoft.com/office/powerpoint/2010/main" val="2312953951"/>
              </p:ext>
            </p:extLst>
          </p:nvPr>
        </p:nvGraphicFramePr>
        <p:xfrm>
          <a:off x="1530810" y="8974793"/>
          <a:ext cx="874474" cy="1237492"/>
        </p:xfrm>
        <a:graphic>
          <a:graphicData uri="http://schemas.openxmlformats.org/presentationml/2006/ole">
            <mc:AlternateContent xmlns:mc="http://schemas.openxmlformats.org/markup-compatibility/2006">
              <mc:Choice xmlns:v="urn:schemas-microsoft-com:vml" Requires="v">
                <p:oleObj spid="_x0000_s1870" name="Acrobat Document" r:id="rId7" imgW="5667037" imgH="8019809" progId="AcroExch.Document.DC">
                  <p:embed/>
                </p:oleObj>
              </mc:Choice>
              <mc:Fallback>
                <p:oleObj name="Acrobat Document" r:id="rId7" imgW="5667037" imgH="8019809" progId="AcroExch.Document.DC">
                  <p:embed/>
                  <p:pic>
                    <p:nvPicPr>
                      <p:cNvPr id="0" name=""/>
                      <p:cNvPicPr/>
                      <p:nvPr/>
                    </p:nvPicPr>
                    <p:blipFill>
                      <a:blip r:embed="rId8"/>
                      <a:stretch>
                        <a:fillRect/>
                      </a:stretch>
                    </p:blipFill>
                    <p:spPr>
                      <a:xfrm>
                        <a:off x="1530810" y="8974793"/>
                        <a:ext cx="874474" cy="1237492"/>
                      </a:xfrm>
                      <a:prstGeom prst="rect">
                        <a:avLst/>
                      </a:prstGeom>
                    </p:spPr>
                  </p:pic>
                </p:oleObj>
              </mc:Fallback>
            </mc:AlternateContent>
          </a:graphicData>
        </a:graphic>
      </p:graphicFrame>
      <p:graphicFrame>
        <p:nvGraphicFramePr>
          <p:cNvPr id="42" name="オブジェクト 41"/>
          <p:cNvGraphicFramePr>
            <a:graphicFrameLocks noChangeAspect="1"/>
          </p:cNvGraphicFramePr>
          <p:nvPr>
            <p:extLst>
              <p:ext uri="{D42A27DB-BD31-4B8C-83A1-F6EECF244321}">
                <p14:modId xmlns:p14="http://schemas.microsoft.com/office/powerpoint/2010/main" val="2874986469"/>
              </p:ext>
            </p:extLst>
          </p:nvPr>
        </p:nvGraphicFramePr>
        <p:xfrm>
          <a:off x="2652764" y="8979024"/>
          <a:ext cx="869767" cy="1230830"/>
        </p:xfrm>
        <a:graphic>
          <a:graphicData uri="http://schemas.openxmlformats.org/presentationml/2006/ole">
            <mc:AlternateContent xmlns:mc="http://schemas.openxmlformats.org/markup-compatibility/2006">
              <mc:Choice xmlns:v="urn:schemas-microsoft-com:vml" Requires="v">
                <p:oleObj spid="_x0000_s1871" name="Acrobat Document" r:id="rId9" imgW="5667037" imgH="8019809" progId="AcroExch.Document.DC">
                  <p:embed/>
                </p:oleObj>
              </mc:Choice>
              <mc:Fallback>
                <p:oleObj name="Acrobat Document" r:id="rId9" imgW="5667037" imgH="8019809" progId="AcroExch.Document.DC">
                  <p:embed/>
                  <p:pic>
                    <p:nvPicPr>
                      <p:cNvPr id="0" name=""/>
                      <p:cNvPicPr/>
                      <p:nvPr/>
                    </p:nvPicPr>
                    <p:blipFill>
                      <a:blip r:embed="rId10"/>
                      <a:stretch>
                        <a:fillRect/>
                      </a:stretch>
                    </p:blipFill>
                    <p:spPr>
                      <a:xfrm>
                        <a:off x="2652764" y="8979024"/>
                        <a:ext cx="869767" cy="1230830"/>
                      </a:xfrm>
                      <a:prstGeom prst="rect">
                        <a:avLst/>
                      </a:prstGeom>
                    </p:spPr>
                  </p:pic>
                </p:oleObj>
              </mc:Fallback>
            </mc:AlternateContent>
          </a:graphicData>
        </a:graphic>
      </p:graphicFrame>
      <p:sp>
        <p:nvSpPr>
          <p:cNvPr id="43" name="テキスト ボックス 42"/>
          <p:cNvSpPr txBox="1"/>
          <p:nvPr/>
        </p:nvSpPr>
        <p:spPr>
          <a:xfrm>
            <a:off x="457463" y="1481620"/>
            <a:ext cx="6602413" cy="561692"/>
          </a:xfrm>
          <a:prstGeom prst="rect">
            <a:avLst/>
          </a:prstGeom>
          <a:noFill/>
        </p:spPr>
        <p:txBody>
          <a:bodyPr wrap="square" rtlCol="0">
            <a:spAutoFit/>
          </a:bodyPr>
          <a:lstStyle/>
          <a:p>
            <a:pPr algn="ctr">
              <a:spcBef>
                <a:spcPts val="300"/>
              </a:spcBef>
            </a:pPr>
            <a:r>
              <a:rPr lang="en-US" altLang="ja-JP" sz="1400" dirty="0">
                <a:latin typeface="メイリオ" panose="020B0604030504040204" pitchFamily="50" charset="-128"/>
                <a:ea typeface="メイリオ" panose="020B0604030504040204" pitchFamily="50" charset="-128"/>
              </a:rPr>
              <a:t>2018</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健康増進法の一部を改正する法律が成立しました</a:t>
            </a:r>
            <a:r>
              <a:rPr lang="en-US" altLang="ja-JP" sz="1400" dirty="0">
                <a:latin typeface="メイリオ" panose="020B0604030504040204" pitchFamily="50" charset="-128"/>
                <a:ea typeface="メイリオ" panose="020B0604030504040204" pitchFamily="50" charset="-128"/>
              </a:rPr>
              <a:t>｡</a:t>
            </a:r>
          </a:p>
          <a:p>
            <a:pPr algn="ctr">
              <a:spcBef>
                <a:spcPts val="300"/>
              </a:spcBef>
            </a:pPr>
            <a:r>
              <a:rPr lang="ja-JP" altLang="en-US" sz="1400" dirty="0">
                <a:latin typeface="メイリオ" panose="020B0604030504040204" pitchFamily="50" charset="-128"/>
                <a:ea typeface="メイリオ" panose="020B0604030504040204" pitchFamily="50" charset="-128"/>
              </a:rPr>
              <a:t>飲食店を含む多くの人が利用する施設において、原則屋内禁煙となります。</a:t>
            </a:r>
            <a:endParaRPr lang="ja-JP" altLang="ja-JP" sz="1400"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3572120" y="7768256"/>
            <a:ext cx="3412526" cy="492443"/>
          </a:xfrm>
          <a:prstGeom prst="rect">
            <a:avLst/>
          </a:prstGeom>
          <a:noFill/>
        </p:spPr>
        <p:txBody>
          <a:bodyPr wrap="square" rtlCol="0">
            <a:spAutoFit/>
          </a:bodyPr>
          <a:lstStyle/>
          <a:p>
            <a:pPr marL="285750" indent="-285750">
              <a:buFont typeface="Wingdings" panose="05000000000000000000" pitchFamily="2" charset="2"/>
              <a:buChar char="ü"/>
            </a:pPr>
            <a:r>
              <a:rPr lang="ja-JP" altLang="en-US" sz="1300" dirty="0" smtClean="0">
                <a:latin typeface="游ゴシック" panose="020B0400000000000000" pitchFamily="50" charset="-128"/>
                <a:ea typeface="游ゴシック" panose="020B0400000000000000" pitchFamily="50" charset="-128"/>
              </a:rPr>
              <a:t>喫煙専用室では、喫煙のみ可能です。</a:t>
            </a:r>
          </a:p>
          <a:p>
            <a:r>
              <a:rPr lang="ja-JP" altLang="en-US" sz="1300" dirty="0" smtClean="0">
                <a:latin typeface="游ゴシック" panose="020B0400000000000000" pitchFamily="50" charset="-128"/>
                <a:ea typeface="游ゴシック" panose="020B0400000000000000" pitchFamily="50" charset="-128"/>
              </a:rPr>
              <a:t>　</a:t>
            </a:r>
            <a:r>
              <a:rPr lang="ja-JP" altLang="en-US" sz="1050" dirty="0" smtClean="0">
                <a:latin typeface="游ゴシック" panose="020B0400000000000000" pitchFamily="50" charset="-128"/>
                <a:ea typeface="游ゴシック" panose="020B0400000000000000" pitchFamily="50" charset="-128"/>
              </a:rPr>
              <a:t>　</a:t>
            </a:r>
            <a:r>
              <a:rPr lang="ja-JP" altLang="en-US" sz="1300" dirty="0" smtClean="0">
                <a:latin typeface="游ゴシック" panose="020B0400000000000000" pitchFamily="50" charset="-128"/>
                <a:ea typeface="游ゴシック" panose="020B0400000000000000" pitchFamily="50" charset="-128"/>
              </a:rPr>
              <a:t>飲食はできません。</a:t>
            </a:r>
            <a:endParaRPr lang="ja-JP" altLang="en-US" sz="1300" dirty="0">
              <a:latin typeface="游ゴシック" panose="020B0400000000000000" pitchFamily="50" charset="-128"/>
              <a:ea typeface="游ゴシック" panose="020B0400000000000000" pitchFamily="50" charset="-128"/>
            </a:endParaRPr>
          </a:p>
        </p:txBody>
      </p:sp>
      <p:sp>
        <p:nvSpPr>
          <p:cNvPr id="45" name="テキスト ボックス 44"/>
          <p:cNvSpPr txBox="1"/>
          <p:nvPr/>
        </p:nvSpPr>
        <p:spPr>
          <a:xfrm>
            <a:off x="3547137" y="9082630"/>
            <a:ext cx="3728510" cy="931024"/>
          </a:xfrm>
          <a:prstGeom prst="rect">
            <a:avLst/>
          </a:prstGeom>
          <a:noFill/>
        </p:spPr>
        <p:txBody>
          <a:bodyPr wrap="square" rtlCol="0">
            <a:spAutoFit/>
          </a:bodyPr>
          <a:lstStyle/>
          <a:p>
            <a:pPr marL="285750" indent="-285750">
              <a:spcAft>
                <a:spcPts val="300"/>
              </a:spcAft>
              <a:buFont typeface="Wingdings" panose="05000000000000000000" pitchFamily="2" charset="2"/>
              <a:buChar char="ü"/>
            </a:pPr>
            <a:r>
              <a:rPr lang="ja-JP" altLang="en-US" sz="1300" dirty="0" smtClean="0">
                <a:latin typeface="游ゴシック" panose="020B0400000000000000" pitchFamily="50" charset="-128"/>
                <a:ea typeface="游ゴシック" panose="020B0400000000000000" pitchFamily="50" charset="-128"/>
              </a:rPr>
              <a:t>加熱式</a:t>
            </a:r>
            <a:r>
              <a:rPr lang="ja-JP" altLang="en-US" sz="1300" dirty="0">
                <a:latin typeface="游ゴシック" panose="020B0400000000000000" pitchFamily="50" charset="-128"/>
                <a:ea typeface="游ゴシック" panose="020B0400000000000000" pitchFamily="50" charset="-128"/>
              </a:rPr>
              <a:t>たばこ</a:t>
            </a:r>
            <a:r>
              <a:rPr lang="ja-JP" altLang="en-US" sz="1300" dirty="0" smtClean="0">
                <a:latin typeface="游ゴシック" panose="020B0400000000000000" pitchFamily="50" charset="-128"/>
                <a:ea typeface="游ゴシック" panose="020B0400000000000000" pitchFamily="50" charset="-128"/>
              </a:rPr>
              <a:t>（</a:t>
            </a:r>
            <a:r>
              <a:rPr lang="en-US" altLang="ja-JP" sz="1300" dirty="0" err="1" smtClean="0">
                <a:latin typeface="游ゴシック" panose="020B0400000000000000" pitchFamily="50" charset="-128"/>
                <a:ea typeface="游ゴシック" panose="020B0400000000000000" pitchFamily="50" charset="-128"/>
              </a:rPr>
              <a:t>iQOS</a:t>
            </a:r>
            <a:r>
              <a:rPr lang="ja-JP" altLang="en-US" sz="1300" dirty="0" err="1" smtClean="0">
                <a:latin typeface="游ゴシック" panose="020B0400000000000000" pitchFamily="50" charset="-128"/>
                <a:ea typeface="游ゴシック" panose="020B0400000000000000" pitchFamily="50" charset="-128"/>
              </a:rPr>
              <a:t>、</a:t>
            </a:r>
            <a:r>
              <a:rPr lang="en-US" altLang="ja-JP" sz="1300" dirty="0" err="1" smtClean="0">
                <a:latin typeface="游ゴシック" panose="020B0400000000000000" pitchFamily="50" charset="-128"/>
                <a:ea typeface="游ゴシック" panose="020B0400000000000000" pitchFamily="50" charset="-128"/>
              </a:rPr>
              <a:t>Ploom</a:t>
            </a:r>
            <a:r>
              <a:rPr lang="en-US" altLang="ja-JP" sz="1300" dirty="0" smtClean="0">
                <a:latin typeface="游ゴシック" panose="020B0400000000000000" pitchFamily="50" charset="-128"/>
                <a:ea typeface="游ゴシック" panose="020B0400000000000000" pitchFamily="50" charset="-128"/>
              </a:rPr>
              <a:t> TECH</a:t>
            </a:r>
            <a:r>
              <a:rPr lang="ja-JP" altLang="en-US" sz="1300" dirty="0" err="1" smtClean="0">
                <a:latin typeface="游ゴシック" panose="020B0400000000000000" pitchFamily="50" charset="-128"/>
                <a:ea typeface="游ゴシック" panose="020B0400000000000000" pitchFamily="50" charset="-128"/>
              </a:rPr>
              <a:t>、</a:t>
            </a:r>
            <a:r>
              <a:rPr lang="en-US" altLang="ja-JP" sz="1300" dirty="0" err="1" smtClean="0">
                <a:latin typeface="游ゴシック" panose="020B0400000000000000" pitchFamily="50" charset="-128"/>
                <a:ea typeface="游ゴシック" panose="020B0400000000000000" pitchFamily="50" charset="-128"/>
              </a:rPr>
              <a:t>glo</a:t>
            </a:r>
            <a:r>
              <a:rPr lang="ja-JP" altLang="en-US" sz="1300" dirty="0" smtClean="0">
                <a:latin typeface="游ゴシック" panose="020B0400000000000000" pitchFamily="50" charset="-128"/>
                <a:ea typeface="游ゴシック" panose="020B0400000000000000" pitchFamily="50" charset="-128"/>
              </a:rPr>
              <a:t>）専用の喫煙室では、飲食等も可能です。</a:t>
            </a:r>
            <a:endParaRPr lang="en-US" altLang="ja-JP" sz="1300" dirty="0" smtClean="0">
              <a:latin typeface="游ゴシック" panose="020B0400000000000000" pitchFamily="50" charset="-128"/>
              <a:ea typeface="游ゴシック" panose="020B0400000000000000" pitchFamily="50" charset="-128"/>
            </a:endParaRPr>
          </a:p>
          <a:p>
            <a:pPr marL="285750" indent="-285750">
              <a:spcAft>
                <a:spcPts val="300"/>
              </a:spcAft>
              <a:buFont typeface="Wingdings" panose="05000000000000000000" pitchFamily="2" charset="2"/>
              <a:buChar char="ü"/>
            </a:pPr>
            <a:r>
              <a:rPr lang="ja-JP" altLang="en-US" sz="1300" dirty="0" smtClean="0">
                <a:latin typeface="游ゴシック" panose="020B0400000000000000" pitchFamily="50" charset="-128"/>
                <a:ea typeface="游ゴシック" panose="020B0400000000000000" pitchFamily="50" charset="-128"/>
              </a:rPr>
              <a:t>店舗</a:t>
            </a:r>
            <a:r>
              <a:rPr lang="ja-JP" altLang="en-US" sz="1300" dirty="0">
                <a:latin typeface="游ゴシック" panose="020B0400000000000000" pitchFamily="50" charset="-128"/>
                <a:ea typeface="游ゴシック" panose="020B0400000000000000" pitchFamily="50" charset="-128"/>
              </a:rPr>
              <a:t>営業の広告・宣伝時に</a:t>
            </a:r>
            <a:r>
              <a:rPr lang="ja-JP" altLang="en-US" sz="1300" dirty="0" smtClean="0">
                <a:latin typeface="游ゴシック" panose="020B0400000000000000" pitchFamily="50" charset="-128"/>
                <a:ea typeface="游ゴシック" panose="020B0400000000000000" pitchFamily="50" charset="-128"/>
              </a:rPr>
              <a:t>も、喫煙室設置に関する説明</a:t>
            </a:r>
            <a:r>
              <a:rPr lang="ja-JP" altLang="en-US" sz="1300" dirty="0">
                <a:latin typeface="游ゴシック" panose="020B0400000000000000" pitchFamily="50" charset="-128"/>
                <a:ea typeface="游ゴシック" panose="020B0400000000000000" pitchFamily="50" charset="-128"/>
              </a:rPr>
              <a:t>が必要です</a:t>
            </a:r>
            <a:r>
              <a:rPr lang="ja-JP" altLang="en-US" sz="1300" dirty="0" smtClean="0">
                <a:latin typeface="游ゴシック" panose="020B0400000000000000" pitchFamily="50" charset="-128"/>
                <a:ea typeface="游ゴシック" panose="020B0400000000000000" pitchFamily="50" charset="-128"/>
              </a:rPr>
              <a:t>。</a:t>
            </a:r>
            <a:endParaRPr lang="ja-JP" altLang="en-US" sz="1300" dirty="0">
              <a:latin typeface="游ゴシック" panose="020B0400000000000000" pitchFamily="50" charset="-128"/>
              <a:ea typeface="游ゴシック" panose="020B0400000000000000" pitchFamily="50" charset="-128"/>
            </a:endParaRPr>
          </a:p>
        </p:txBody>
      </p:sp>
      <p:sp>
        <p:nvSpPr>
          <p:cNvPr id="49" name="フローチャート: 代替処理 48"/>
          <p:cNvSpPr/>
          <p:nvPr/>
        </p:nvSpPr>
        <p:spPr>
          <a:xfrm>
            <a:off x="2238128" y="2140231"/>
            <a:ext cx="980117" cy="185680"/>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ja-JP" altLang="en-US" sz="1400" dirty="0" smtClean="0">
                <a:solidFill>
                  <a:schemeClr val="tx1"/>
                </a:solidFill>
                <a:latin typeface="メイリオ" panose="020B0604030504040204" pitchFamily="50" charset="-128"/>
                <a:ea typeface="メイリオ" panose="020B0604030504040204" pitchFamily="50" charset="-128"/>
              </a:rPr>
              <a:t>Ａ </a:t>
            </a:r>
            <a:r>
              <a:rPr lang="ja-JP" altLang="ja-JP" sz="1400" dirty="0" smtClean="0">
                <a:solidFill>
                  <a:schemeClr val="tx1"/>
                </a:solidFill>
                <a:latin typeface="メイリオ" panose="020B0604030504040204" pitchFamily="50" charset="-128"/>
                <a:ea typeface="メイリオ" panose="020B0604030504040204" pitchFamily="50" charset="-128"/>
              </a:rPr>
              <a:t>店内禁煙</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0" name="フローチャート: 代替処理 49"/>
          <p:cNvSpPr/>
          <p:nvPr/>
        </p:nvSpPr>
        <p:spPr>
          <a:xfrm>
            <a:off x="3383937" y="2140231"/>
            <a:ext cx="1858714" cy="185680"/>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400" dirty="0">
                <a:solidFill>
                  <a:schemeClr val="tx1"/>
                </a:solidFill>
                <a:latin typeface="メイリオ" panose="020B0604030504040204" pitchFamily="50" charset="-128"/>
                <a:ea typeface="メイリオ" panose="020B0604030504040204" pitchFamily="50" charset="-128"/>
              </a:rPr>
              <a:t>B</a:t>
            </a:r>
            <a:r>
              <a:rPr lang="ja-JP" altLang="en-US" sz="1400" dirty="0">
                <a:solidFill>
                  <a:schemeClr val="tx1"/>
                </a:solidFill>
                <a:latin typeface="メイリオ" panose="020B0604030504040204" pitchFamily="50" charset="-128"/>
                <a:ea typeface="メイリオ" panose="020B0604030504040204" pitchFamily="50" charset="-128"/>
              </a:rPr>
              <a:t> 店内に喫煙室を設置</a:t>
            </a:r>
          </a:p>
        </p:txBody>
      </p:sp>
      <p:sp>
        <p:nvSpPr>
          <p:cNvPr id="51" name="フローチャート: 代替処理 50"/>
          <p:cNvSpPr/>
          <p:nvPr/>
        </p:nvSpPr>
        <p:spPr>
          <a:xfrm>
            <a:off x="5469756" y="2380688"/>
            <a:ext cx="1345933" cy="203258"/>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400" dirty="0">
                <a:solidFill>
                  <a:schemeClr val="tx1"/>
                </a:solidFill>
                <a:latin typeface="メイリオ" panose="020B0604030504040204" pitchFamily="50" charset="-128"/>
                <a:ea typeface="メイリオ" panose="020B0604030504040204" pitchFamily="50" charset="-128"/>
              </a:rPr>
              <a:t>C</a:t>
            </a:r>
            <a:r>
              <a:rPr lang="ja-JP" altLang="en-US" sz="1400" dirty="0">
                <a:solidFill>
                  <a:schemeClr val="tx1"/>
                </a:solidFill>
                <a:latin typeface="メイリオ" panose="020B0604030504040204" pitchFamily="50" charset="-128"/>
                <a:ea typeface="メイリオ" panose="020B0604030504040204" pitchFamily="50" charset="-128"/>
              </a:rPr>
              <a:t> 店内で喫煙可</a:t>
            </a:r>
          </a:p>
        </p:txBody>
      </p:sp>
      <p:sp>
        <p:nvSpPr>
          <p:cNvPr id="52" name="フローチャート: 代替処理 51"/>
          <p:cNvSpPr/>
          <p:nvPr/>
        </p:nvSpPr>
        <p:spPr>
          <a:xfrm>
            <a:off x="1241714" y="2854881"/>
            <a:ext cx="174125" cy="197161"/>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US" altLang="ja-JP" sz="1400" dirty="0" smtClean="0">
                <a:solidFill>
                  <a:schemeClr val="tx1"/>
                </a:solidFill>
                <a:latin typeface="メイリオ" panose="020B0604030504040204" pitchFamily="50" charset="-128"/>
                <a:ea typeface="メイリオ" panose="020B0604030504040204" pitchFamily="50" charset="-128"/>
              </a:rPr>
              <a:t>C</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3" name="フローチャート: 代替処理 52"/>
          <p:cNvSpPr/>
          <p:nvPr/>
        </p:nvSpPr>
        <p:spPr>
          <a:xfrm>
            <a:off x="871290" y="2854881"/>
            <a:ext cx="174125" cy="197161"/>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ja-JP" altLang="en-US" sz="1400" dirty="0" smtClean="0">
                <a:solidFill>
                  <a:schemeClr val="tx1"/>
                </a:solidFill>
                <a:latin typeface="メイリオ" panose="020B0604030504040204" pitchFamily="50" charset="-128"/>
                <a:ea typeface="メイリオ" panose="020B0604030504040204" pitchFamily="50" charset="-128"/>
              </a:rPr>
              <a:t>Ｂ</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4" name="フローチャート: 代替処理 53"/>
          <p:cNvSpPr/>
          <p:nvPr/>
        </p:nvSpPr>
        <p:spPr>
          <a:xfrm>
            <a:off x="3289951" y="2377137"/>
            <a:ext cx="174125" cy="197161"/>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ja-JP" altLang="en-US" sz="1400" dirty="0" smtClean="0">
                <a:solidFill>
                  <a:schemeClr val="tx1"/>
                </a:solidFill>
                <a:latin typeface="メイリオ" panose="020B0604030504040204" pitchFamily="50" charset="-128"/>
                <a:ea typeface="メイリオ" panose="020B0604030504040204" pitchFamily="50" charset="-128"/>
              </a:rPr>
              <a:t>Ｂ</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5" name="フローチャート: 代替処理 54"/>
          <p:cNvSpPr/>
          <p:nvPr/>
        </p:nvSpPr>
        <p:spPr>
          <a:xfrm>
            <a:off x="2931000" y="2378207"/>
            <a:ext cx="174125" cy="197161"/>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ja-JP" altLang="en-US" sz="1400" dirty="0" smtClean="0">
                <a:solidFill>
                  <a:schemeClr val="tx1"/>
                </a:solidFill>
                <a:latin typeface="メイリオ" panose="020B0604030504040204" pitchFamily="50" charset="-128"/>
                <a:ea typeface="メイリオ" panose="020B0604030504040204" pitchFamily="50" charset="-128"/>
              </a:rPr>
              <a:t>Ａ</a:t>
            </a: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453311" y="1346273"/>
            <a:ext cx="6620055" cy="208735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5075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フローチャート: 代替処理 15"/>
          <p:cNvSpPr/>
          <p:nvPr/>
        </p:nvSpPr>
        <p:spPr>
          <a:xfrm>
            <a:off x="512335" y="419808"/>
            <a:ext cx="4932000" cy="512255"/>
          </a:xfrm>
          <a:prstGeom prst="flowChartAlternateProcess">
            <a:avLst/>
          </a:prstGeom>
          <a:noFill/>
          <a:ln w="444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 bIns="72000" rtlCol="0" anchor="ctr"/>
          <a:lstStyle/>
          <a:p>
            <a:pPr>
              <a:lnSpc>
                <a:spcPts val="12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solidFill>
                  <a:schemeClr val="tx1"/>
                </a:solidFill>
                <a:latin typeface="ＭＳ ゴシック" panose="020B0609070205080204" pitchFamily="49" charset="-128"/>
                <a:ea typeface="ＭＳ ゴシック" panose="020B0609070205080204" pitchFamily="49" charset="-128"/>
              </a:rPr>
              <a:t>Ｃ 経過</a:t>
            </a:r>
            <a:r>
              <a:rPr lang="ja-JP" altLang="en-US" sz="1600" dirty="0">
                <a:solidFill>
                  <a:schemeClr val="tx1"/>
                </a:solidFill>
                <a:latin typeface="ＭＳ ゴシック" panose="020B0609070205080204" pitchFamily="49" charset="-128"/>
                <a:ea typeface="ＭＳ ゴシック" panose="020B0609070205080204" pitchFamily="49" charset="-128"/>
              </a:rPr>
              <a:t>措置として、店内</a:t>
            </a:r>
            <a:r>
              <a:rPr lang="ja-JP" altLang="en-US" sz="1600" dirty="0" smtClean="0">
                <a:solidFill>
                  <a:schemeClr val="tx1"/>
                </a:solidFill>
                <a:latin typeface="ＭＳ ゴシック" panose="020B0609070205080204" pitchFamily="49" charset="-128"/>
                <a:ea typeface="ＭＳ ゴシック" panose="020B0609070205080204" pitchFamily="49" charset="-128"/>
              </a:rPr>
              <a:t>で喫煙可</a:t>
            </a:r>
            <a:r>
              <a:rPr lang="ja-JP" altLang="en-US" sz="1600" dirty="0">
                <a:solidFill>
                  <a:schemeClr val="tx1"/>
                </a:solidFill>
                <a:latin typeface="ＭＳ ゴシック" panose="020B0609070205080204" pitchFamily="49" charset="-128"/>
                <a:ea typeface="ＭＳ ゴシック" panose="020B0609070205080204" pitchFamily="49" charset="-128"/>
              </a:rPr>
              <a:t>とする場合</a:t>
            </a:r>
          </a:p>
        </p:txBody>
      </p:sp>
      <p:sp>
        <p:nvSpPr>
          <p:cNvPr id="24" name="テキスト ボックス 23"/>
          <p:cNvSpPr txBox="1"/>
          <p:nvPr/>
        </p:nvSpPr>
        <p:spPr>
          <a:xfrm>
            <a:off x="561017" y="2252531"/>
            <a:ext cx="4356100" cy="292388"/>
          </a:xfrm>
          <a:prstGeom prst="rect">
            <a:avLst/>
          </a:prstGeom>
          <a:noFill/>
        </p:spPr>
        <p:txBody>
          <a:bodyPr wrap="square" rtlCol="0">
            <a:spAutoFit/>
          </a:bodyPr>
          <a:lstStyle/>
          <a:p>
            <a:pPr marL="177801" indent="-177801"/>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出入口に標識を掲示する必要があります。</a:t>
            </a:r>
          </a:p>
        </p:txBody>
      </p:sp>
      <p:graphicFrame>
        <p:nvGraphicFramePr>
          <p:cNvPr id="30" name="オブジェクト 29"/>
          <p:cNvGraphicFramePr>
            <a:graphicFrameLocks noChangeAspect="1"/>
          </p:cNvGraphicFramePr>
          <p:nvPr>
            <p:extLst>
              <p:ext uri="{D42A27DB-BD31-4B8C-83A1-F6EECF244321}">
                <p14:modId xmlns:p14="http://schemas.microsoft.com/office/powerpoint/2010/main" val="749092107"/>
              </p:ext>
            </p:extLst>
          </p:nvPr>
        </p:nvGraphicFramePr>
        <p:xfrm>
          <a:off x="5684773" y="2068191"/>
          <a:ext cx="875804" cy="1239373"/>
        </p:xfrm>
        <a:graphic>
          <a:graphicData uri="http://schemas.openxmlformats.org/presentationml/2006/ole">
            <mc:AlternateContent xmlns:mc="http://schemas.openxmlformats.org/markup-compatibility/2006">
              <mc:Choice xmlns:v="urn:schemas-microsoft-com:vml" Requires="v">
                <p:oleObj spid="_x0000_s4304" name="Acrobat Document" r:id="rId3" imgW="5667037" imgH="8019809" progId="AcroExch.Document.DC">
                  <p:embed/>
                </p:oleObj>
              </mc:Choice>
              <mc:Fallback>
                <p:oleObj name="Acrobat Document" r:id="rId3" imgW="5667037" imgH="8019809" progId="AcroExch.Document.DC">
                  <p:embed/>
                  <p:pic>
                    <p:nvPicPr>
                      <p:cNvPr id="0" name=""/>
                      <p:cNvPicPr/>
                      <p:nvPr/>
                    </p:nvPicPr>
                    <p:blipFill>
                      <a:blip r:embed="rId4"/>
                      <a:stretch>
                        <a:fillRect/>
                      </a:stretch>
                    </p:blipFill>
                    <p:spPr>
                      <a:xfrm>
                        <a:off x="5684773" y="2068191"/>
                        <a:ext cx="875804" cy="1239373"/>
                      </a:xfrm>
                      <a:prstGeom prst="rect">
                        <a:avLst/>
                      </a:prstGeom>
                    </p:spPr>
                  </p:pic>
                </p:oleObj>
              </mc:Fallback>
            </mc:AlternateContent>
          </a:graphicData>
        </a:graphic>
      </p:graphicFrame>
      <p:sp>
        <p:nvSpPr>
          <p:cNvPr id="37" name="テキスト ボックス 36"/>
          <p:cNvSpPr txBox="1"/>
          <p:nvPr/>
        </p:nvSpPr>
        <p:spPr>
          <a:xfrm>
            <a:off x="770319" y="2629740"/>
            <a:ext cx="4489271" cy="733534"/>
          </a:xfrm>
          <a:prstGeom prst="rect">
            <a:avLst/>
          </a:prstGeom>
          <a:noFill/>
          <a:ln w="12700">
            <a:solidFill>
              <a:schemeClr val="tx1"/>
            </a:solidFill>
            <a:prstDash val="dash"/>
          </a:ln>
        </p:spPr>
        <p:txBody>
          <a:bodyPr wrap="square" rtlCol="0">
            <a:spAutoFit/>
          </a:bodyPr>
          <a:lstStyle/>
          <a:p>
            <a:pPr marL="177801" indent="-177801"/>
            <a:r>
              <a:rPr lang="ja-JP" altLang="en-US" sz="1100" dirty="0" smtClean="0">
                <a:latin typeface="ＭＳ 明朝" panose="02020609040205080304" pitchFamily="17" charset="-128"/>
                <a:ea typeface="ＭＳ 明朝" panose="02020609040205080304" pitchFamily="17" charset="-128"/>
              </a:rPr>
              <a:t> 標識</a:t>
            </a:r>
            <a:r>
              <a:rPr lang="ja-JP" altLang="en-US" sz="1100" dirty="0">
                <a:latin typeface="ＭＳ 明朝" panose="02020609040205080304" pitchFamily="17" charset="-128"/>
                <a:ea typeface="ＭＳ 明朝" panose="02020609040205080304" pitchFamily="17" charset="-128"/>
              </a:rPr>
              <a:t>には、それぞれ必要な事項を記載する必要があります。 </a:t>
            </a:r>
            <a:endParaRPr lang="en-US" altLang="ja-JP" sz="1100" dirty="0">
              <a:latin typeface="ＭＳ 明朝" panose="02020609040205080304" pitchFamily="17" charset="-128"/>
              <a:ea typeface="ＭＳ 明朝" panose="02020609040205080304" pitchFamily="17" charset="-128"/>
            </a:endParaRPr>
          </a:p>
          <a:p>
            <a:pPr>
              <a:spcBef>
                <a:spcPts val="200"/>
              </a:spcBef>
            </a:pPr>
            <a:r>
              <a:rPr lang="ja-JP" altLang="en-US" sz="1100" dirty="0" smtClean="0">
                <a:latin typeface="ＭＳ 明朝" panose="02020609040205080304" pitchFamily="17" charset="-128"/>
                <a:ea typeface="ＭＳ 明朝" panose="02020609040205080304" pitchFamily="17" charset="-128"/>
              </a:rPr>
              <a:t> 本市ホームページから</a:t>
            </a:r>
            <a:r>
              <a:rPr lang="ja-JP" altLang="en-US" sz="1100" dirty="0">
                <a:latin typeface="ＭＳ 明朝" panose="02020609040205080304" pitchFamily="17" charset="-128"/>
                <a:ea typeface="ＭＳ 明朝" panose="02020609040205080304" pitchFamily="17" charset="-128"/>
              </a:rPr>
              <a:t>も、モデル</a:t>
            </a:r>
            <a:r>
              <a:rPr lang="ja-JP" altLang="en-US" sz="1100" dirty="0" smtClean="0">
                <a:latin typeface="ＭＳ 明朝" panose="02020609040205080304" pitchFamily="17" charset="-128"/>
                <a:ea typeface="ＭＳ 明朝" panose="02020609040205080304" pitchFamily="17" charset="-128"/>
              </a:rPr>
              <a:t>標識を</a:t>
            </a:r>
            <a:r>
              <a:rPr lang="ja-JP" altLang="en-US" sz="1100" dirty="0">
                <a:latin typeface="ＭＳ 明朝" panose="02020609040205080304" pitchFamily="17" charset="-128"/>
                <a:ea typeface="ＭＳ 明朝" panose="02020609040205080304" pitchFamily="17" charset="-128"/>
              </a:rPr>
              <a:t>ダウンロードできます</a:t>
            </a:r>
            <a:r>
              <a:rPr lang="ja-JP" altLang="en-US"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pPr marL="88900" indent="-3175"/>
            <a:r>
              <a:rPr lang="ja-JP" altLang="en-US" sz="900" dirty="0" smtClean="0">
                <a:latin typeface="ＭＳ 明朝" panose="02020609040205080304" pitchFamily="17" charset="-128"/>
                <a:ea typeface="ＭＳ 明朝" panose="02020609040205080304" pitchFamily="17" charset="-128"/>
              </a:rPr>
              <a:t>　</a:t>
            </a:r>
          </a:p>
          <a:p>
            <a:pPr marL="88900" indent="-3175"/>
            <a:endParaRPr lang="en-US" altLang="ja-JP" sz="900" dirty="0">
              <a:latin typeface="ＭＳ 明朝" panose="02020609040205080304" pitchFamily="17" charset="-128"/>
              <a:ea typeface="ＭＳ 明朝" panose="02020609040205080304" pitchFamily="17" charset="-128"/>
            </a:endParaRPr>
          </a:p>
        </p:txBody>
      </p:sp>
      <p:sp>
        <p:nvSpPr>
          <p:cNvPr id="39" name="正方形/長方形 38"/>
          <p:cNvSpPr/>
          <p:nvPr/>
        </p:nvSpPr>
        <p:spPr>
          <a:xfrm>
            <a:off x="5259590" y="3278476"/>
            <a:ext cx="1921556" cy="415498"/>
          </a:xfrm>
          <a:prstGeom prst="rect">
            <a:avLst/>
          </a:prstGeom>
        </p:spPr>
        <p:txBody>
          <a:bodyPr wrap="square">
            <a:spAutoFit/>
          </a:bodyPr>
          <a:lstStyle/>
          <a:p>
            <a:pPr marL="171450" indent="-171450">
              <a:buFont typeface="Wingdings" panose="05000000000000000000" pitchFamily="2" charset="2"/>
              <a:buChar char="ü"/>
            </a:pPr>
            <a:r>
              <a:rPr lang="ja-JP" altLang="en-US" sz="1050" dirty="0" smtClean="0">
                <a:latin typeface="游ゴシック" panose="020B0400000000000000" pitchFamily="50" charset="-128"/>
                <a:ea typeface="游ゴシック" panose="020B0400000000000000" pitchFamily="50" charset="-128"/>
              </a:rPr>
              <a:t>店舗営業の広告</a:t>
            </a:r>
            <a:r>
              <a:rPr lang="ja-JP" altLang="en-US" sz="1050" dirty="0">
                <a:latin typeface="游ゴシック" panose="020B0400000000000000" pitchFamily="50" charset="-128"/>
                <a:ea typeface="游ゴシック" panose="020B0400000000000000" pitchFamily="50" charset="-128"/>
              </a:rPr>
              <a:t>・宣伝時にも説明が必要です。</a:t>
            </a:r>
          </a:p>
        </p:txBody>
      </p:sp>
      <p:sp>
        <p:nvSpPr>
          <p:cNvPr id="40" name="正方形/長方形 39"/>
          <p:cNvSpPr/>
          <p:nvPr/>
        </p:nvSpPr>
        <p:spPr>
          <a:xfrm>
            <a:off x="2285320" y="700747"/>
            <a:ext cx="3124200" cy="246221"/>
          </a:xfrm>
          <a:prstGeom prst="rect">
            <a:avLst/>
          </a:prstGeom>
        </p:spPr>
        <p:txBody>
          <a:bodyPr wrap="square">
            <a:spAutoFit/>
          </a:bodyPr>
          <a:lstStyle/>
          <a:p>
            <a:r>
              <a:rPr lang="ja-JP" altLang="en-US" sz="1000" dirty="0">
                <a:latin typeface="ＭＳ ゴシック" panose="020B0609070205080204" pitchFamily="49" charset="-128"/>
                <a:ea typeface="ＭＳ ゴシック" panose="020B0609070205080204" pitchFamily="49" charset="-128"/>
              </a:rPr>
              <a:t>（喫煙室を設けず、店内で喫煙しながら飲食可）</a:t>
            </a:r>
            <a:endParaRPr lang="ja-JP" altLang="en-US" sz="1000" dirty="0"/>
          </a:p>
        </p:txBody>
      </p:sp>
      <p:graphicFrame>
        <p:nvGraphicFramePr>
          <p:cNvPr id="43" name="オブジェクト 42"/>
          <p:cNvGraphicFramePr>
            <a:graphicFrameLocks noChangeAspect="1"/>
          </p:cNvGraphicFramePr>
          <p:nvPr>
            <p:extLst>
              <p:ext uri="{D42A27DB-BD31-4B8C-83A1-F6EECF244321}">
                <p14:modId xmlns:p14="http://schemas.microsoft.com/office/powerpoint/2010/main" val="1169554416"/>
              </p:ext>
            </p:extLst>
          </p:nvPr>
        </p:nvGraphicFramePr>
        <p:xfrm>
          <a:off x="870701" y="6654616"/>
          <a:ext cx="2439022" cy="3515698"/>
        </p:xfrm>
        <a:graphic>
          <a:graphicData uri="http://schemas.openxmlformats.org/presentationml/2006/ole">
            <mc:AlternateContent xmlns:mc="http://schemas.openxmlformats.org/markup-compatibility/2006">
              <mc:Choice xmlns:v="urn:schemas-microsoft-com:vml" Requires="v">
                <p:oleObj spid="_x0000_s4305" name="Document" r:id="rId5" imgW="6628248" imgH="9554047" progId="Word.Document.8">
                  <p:embed/>
                </p:oleObj>
              </mc:Choice>
              <mc:Fallback>
                <p:oleObj name="Document" r:id="rId5" imgW="6628248" imgH="9554047" progId="Word.Document.8">
                  <p:embed/>
                  <p:pic>
                    <p:nvPicPr>
                      <p:cNvPr id="0" name=""/>
                      <p:cNvPicPr/>
                      <p:nvPr/>
                    </p:nvPicPr>
                    <p:blipFill>
                      <a:blip r:embed="rId6"/>
                      <a:stretch>
                        <a:fillRect/>
                      </a:stretch>
                    </p:blipFill>
                    <p:spPr>
                      <a:xfrm>
                        <a:off x="870701" y="6654616"/>
                        <a:ext cx="2439022" cy="3515698"/>
                      </a:xfrm>
                      <a:prstGeom prst="rect">
                        <a:avLst/>
                      </a:prstGeom>
                      <a:ln>
                        <a:solidFill>
                          <a:schemeClr val="tx1">
                            <a:lumMod val="50000"/>
                            <a:lumOff val="50000"/>
                          </a:schemeClr>
                        </a:solidFill>
                      </a:ln>
                    </p:spPr>
                  </p:pic>
                </p:oleObj>
              </mc:Fallback>
            </mc:AlternateContent>
          </a:graphicData>
        </a:graphic>
      </p:graphicFrame>
      <p:sp>
        <p:nvSpPr>
          <p:cNvPr id="45" name="フローチャート: 代替処理 44"/>
          <p:cNvSpPr/>
          <p:nvPr/>
        </p:nvSpPr>
        <p:spPr>
          <a:xfrm>
            <a:off x="915229" y="5968485"/>
            <a:ext cx="5374476" cy="618961"/>
          </a:xfrm>
          <a:prstGeom prst="flowChartAlternate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en-US" sz="1400" dirty="0">
                <a:solidFill>
                  <a:schemeClr val="tx1"/>
                </a:solidFill>
                <a:latin typeface="ＭＳ ゴシック" panose="020B0609070205080204" pitchFamily="49" charset="-128"/>
                <a:ea typeface="ＭＳ ゴシック" panose="020B0609070205080204" pitchFamily="49" charset="-128"/>
              </a:rPr>
              <a:t>高松市</a:t>
            </a:r>
            <a:r>
              <a:rPr lang="ja-JP" altLang="en-US" sz="1400" dirty="0" smtClean="0">
                <a:solidFill>
                  <a:schemeClr val="tx1"/>
                </a:solidFill>
                <a:latin typeface="ＭＳ ゴシック" panose="020B0609070205080204" pitchFamily="49" charset="-128"/>
                <a:ea typeface="ＭＳ ゴシック" panose="020B0609070205080204" pitchFamily="49" charset="-128"/>
              </a:rPr>
              <a:t>保健所に　　</a:t>
            </a:r>
            <a:r>
              <a:rPr lang="ja-JP" altLang="ja-JP" sz="1200" kern="100" dirty="0" smtClean="0">
                <a:solidFill>
                  <a:schemeClr val="tx1"/>
                </a:solidFill>
                <a:latin typeface="游ゴシック" panose="020B0400000000000000" pitchFamily="50" charset="-128"/>
                <a:ea typeface="游ゴシック" panose="020B0400000000000000" pitchFamily="50" charset="-128"/>
              </a:rPr>
              <a:t>〒</a:t>
            </a:r>
            <a:r>
              <a:rPr lang="en-US" altLang="ja-JP" sz="1200" kern="100" dirty="0">
                <a:solidFill>
                  <a:schemeClr val="tx1"/>
                </a:solidFill>
                <a:latin typeface="游ゴシック" panose="020B0400000000000000" pitchFamily="50" charset="-128"/>
                <a:ea typeface="游ゴシック" panose="020B0400000000000000" pitchFamily="50" charset="-128"/>
              </a:rPr>
              <a:t>760-0074  </a:t>
            </a:r>
            <a:r>
              <a:rPr lang="ja-JP" altLang="ja-JP" sz="1200" kern="100" dirty="0">
                <a:solidFill>
                  <a:schemeClr val="tx1"/>
                </a:solidFill>
                <a:latin typeface="游ゴシック" panose="020B0400000000000000" pitchFamily="50" charset="-128"/>
                <a:ea typeface="游ゴシック" panose="020B0400000000000000" pitchFamily="50" charset="-128"/>
              </a:rPr>
              <a:t>高松市桜町一丁目</a:t>
            </a:r>
            <a:r>
              <a:rPr lang="en-US" altLang="ja-JP" sz="1200" kern="100" dirty="0" smtClean="0">
                <a:solidFill>
                  <a:schemeClr val="tx1"/>
                </a:solidFill>
                <a:latin typeface="游ゴシック" panose="020B0400000000000000" pitchFamily="50" charset="-128"/>
                <a:ea typeface="游ゴシック" panose="020B0400000000000000" pitchFamily="50" charset="-128"/>
              </a:rPr>
              <a:t>10-27</a:t>
            </a:r>
            <a:endParaRPr lang="ja-JP" altLang="en-US" sz="1200" kern="100" dirty="0" smtClean="0">
              <a:solidFill>
                <a:schemeClr val="tx1"/>
              </a:solidFill>
              <a:latin typeface="游ゴシック" panose="020B0400000000000000" pitchFamily="50" charset="-128"/>
              <a:ea typeface="游ゴシック" panose="020B0400000000000000" pitchFamily="50" charset="-128"/>
            </a:endParaRPr>
          </a:p>
          <a:p>
            <a:pPr algn="just">
              <a:spcAft>
                <a:spcPts val="0"/>
              </a:spcAft>
            </a:pPr>
            <a:r>
              <a:rPr lang="ja-JP" altLang="en-US" sz="1400" dirty="0">
                <a:solidFill>
                  <a:schemeClr val="tx1"/>
                </a:solidFill>
                <a:latin typeface="ＭＳ ゴシック" panose="020B0609070205080204" pitchFamily="49" charset="-128"/>
                <a:ea typeface="ＭＳ ゴシック" panose="020B0609070205080204" pitchFamily="49" charset="-128"/>
              </a:rPr>
              <a:t>届出書を</a:t>
            </a:r>
            <a:r>
              <a:rPr lang="ja-JP" altLang="en-US" sz="1400" kern="100" dirty="0" smtClean="0">
                <a:solidFill>
                  <a:schemeClr val="tx1"/>
                </a:solidFill>
                <a:latin typeface="ＭＳ ゴシック" panose="020B0609070205080204" pitchFamily="49" charset="-128"/>
                <a:ea typeface="ＭＳ ゴシック" panose="020B0609070205080204" pitchFamily="49" charset="-128"/>
              </a:rPr>
              <a:t>提出</a:t>
            </a:r>
            <a:r>
              <a:rPr lang="ja-JP" altLang="en-US" sz="1200" kern="100" dirty="0" smtClean="0">
                <a:solidFill>
                  <a:schemeClr val="tx1"/>
                </a:solidFill>
                <a:latin typeface="游ゴシック" panose="020B0400000000000000" pitchFamily="50" charset="-128"/>
                <a:ea typeface="游ゴシック" panose="020B0400000000000000" pitchFamily="50" charset="-128"/>
              </a:rPr>
              <a:t>　　　　高松市保健所　</a:t>
            </a:r>
            <a:r>
              <a:rPr lang="ja-JP" altLang="en-US" sz="1200" kern="100" dirty="0" smtClean="0">
                <a:solidFill>
                  <a:schemeClr val="tx1"/>
                </a:solidFill>
                <a:latin typeface="游ゴシック" panose="020B0400000000000000" pitchFamily="50" charset="-128"/>
                <a:ea typeface="游ゴシック" panose="020B0400000000000000" pitchFamily="50" charset="-128"/>
              </a:rPr>
              <a:t>保健予防課</a:t>
            </a:r>
            <a:r>
              <a:rPr lang="ja-JP" altLang="en-US" sz="1200" kern="100" dirty="0" smtClean="0">
                <a:solidFill>
                  <a:schemeClr val="tx1"/>
                </a:solidFill>
                <a:latin typeface="游ゴシック" panose="020B0400000000000000" pitchFamily="50" charset="-128"/>
                <a:ea typeface="游ゴシック" panose="020B0400000000000000" pitchFamily="50" charset="-128"/>
              </a:rPr>
              <a:t>　</a:t>
            </a:r>
            <a:r>
              <a:rPr lang="ja-JP" altLang="ja-JP" sz="1200" kern="100" dirty="0" smtClean="0">
                <a:solidFill>
                  <a:schemeClr val="tx1"/>
                </a:solidFill>
                <a:latin typeface="游ゴシック" panose="020B0400000000000000" pitchFamily="50" charset="-128"/>
                <a:ea typeface="游ゴシック" panose="020B0400000000000000" pitchFamily="50" charset="-128"/>
              </a:rPr>
              <a:t>電話</a:t>
            </a:r>
            <a:r>
              <a:rPr lang="en-US" altLang="ja-JP" sz="1200" kern="100" dirty="0" smtClean="0">
                <a:solidFill>
                  <a:schemeClr val="tx1"/>
                </a:solidFill>
                <a:latin typeface="游ゴシック" panose="020B0400000000000000" pitchFamily="50" charset="-128"/>
                <a:ea typeface="游ゴシック" panose="020B0400000000000000" pitchFamily="50" charset="-128"/>
              </a:rPr>
              <a:t>087-839-2860</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6" name="テキスト ボックス 45"/>
          <p:cNvSpPr txBox="1"/>
          <p:nvPr/>
        </p:nvSpPr>
        <p:spPr>
          <a:xfrm>
            <a:off x="3290673" y="9193123"/>
            <a:ext cx="3521528" cy="738664"/>
          </a:xfrm>
          <a:prstGeom prst="rect">
            <a:avLst/>
          </a:prstGeom>
          <a:noFill/>
        </p:spPr>
        <p:txBody>
          <a:bodyPr wrap="square" rtlCol="0">
            <a:spAutoFit/>
          </a:bodyPr>
          <a:lstStyle/>
          <a:p>
            <a:pPr marL="177801" indent="-177801"/>
            <a:r>
              <a:rPr lang="ja-JP" altLang="ja-JP" sz="1050" dirty="0" smtClean="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本市ホームページ</a:t>
            </a:r>
            <a:r>
              <a:rPr lang="ja-JP" altLang="en-US" sz="1050" dirty="0">
                <a:latin typeface="ＭＳ 明朝" panose="02020609040205080304" pitchFamily="17" charset="-128"/>
                <a:ea typeface="ＭＳ 明朝" panose="02020609040205080304" pitchFamily="17" charset="-128"/>
              </a:rPr>
              <a:t>からも、</a:t>
            </a:r>
            <a:r>
              <a:rPr lang="ja-JP" altLang="en-US" sz="1050" dirty="0" smtClean="0">
                <a:latin typeface="ＭＳ 明朝" panose="02020609040205080304" pitchFamily="17" charset="-128"/>
                <a:ea typeface="ＭＳ 明朝" panose="02020609040205080304" pitchFamily="17" charset="-128"/>
              </a:rPr>
              <a:t>様式をダウンロード</a:t>
            </a:r>
          </a:p>
          <a:p>
            <a:pPr marL="177801" indent="-177801"/>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できます。</a:t>
            </a:r>
            <a:r>
              <a:rPr lang="ja-JP" altLang="en-US" sz="1050" dirty="0">
                <a:latin typeface="ＭＳ 明朝" panose="02020609040205080304" pitchFamily="17" charset="-128"/>
                <a:ea typeface="ＭＳ 明朝" panose="02020609040205080304" pitchFamily="17" charset="-128"/>
              </a:rPr>
              <a:t>　</a:t>
            </a:r>
            <a:endParaRPr lang="ja-JP" altLang="en-US" sz="1050" dirty="0" smtClean="0">
              <a:latin typeface="ＭＳ 明朝" panose="02020609040205080304" pitchFamily="17" charset="-128"/>
              <a:ea typeface="ＭＳ 明朝" panose="02020609040205080304" pitchFamily="17" charset="-128"/>
            </a:endParaRPr>
          </a:p>
          <a:p>
            <a:pPr marL="177801" indent="-177801"/>
            <a:endParaRPr lang="ja-JP" altLang="en-US" sz="1050" dirty="0">
              <a:solidFill>
                <a:srgbClr val="FF0000"/>
              </a:solidFill>
              <a:latin typeface="ＭＳ 明朝" panose="02020609040205080304" pitchFamily="17" charset="-128"/>
              <a:ea typeface="ＭＳ 明朝" panose="02020609040205080304" pitchFamily="17" charset="-128"/>
            </a:endParaRPr>
          </a:p>
          <a:p>
            <a:pPr marL="177801" indent="-177801"/>
            <a:endParaRPr lang="ja-JP" altLang="en-US" sz="1050" dirty="0">
              <a:solidFill>
                <a:srgbClr val="FF0000"/>
              </a:solidFill>
              <a:latin typeface="ＭＳ 明朝" panose="02020609040205080304" pitchFamily="17" charset="-128"/>
              <a:ea typeface="ＭＳ 明朝" panose="02020609040205080304" pitchFamily="17" charset="-128"/>
            </a:endParaRPr>
          </a:p>
        </p:txBody>
      </p:sp>
      <p:sp>
        <p:nvSpPr>
          <p:cNvPr id="47" name="角丸四角形吹き出し 46"/>
          <p:cNvSpPr/>
          <p:nvPr/>
        </p:nvSpPr>
        <p:spPr>
          <a:xfrm>
            <a:off x="3526393" y="8213083"/>
            <a:ext cx="3255554" cy="864000"/>
          </a:xfrm>
          <a:prstGeom prst="wedgeRoundRectCallout">
            <a:avLst>
              <a:gd name="adj1" fmla="val -55878"/>
              <a:gd name="adj2" fmla="val 27425"/>
              <a:gd name="adj3" fmla="val 1666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游ゴシック" panose="020B0400000000000000" pitchFamily="50" charset="-128"/>
                <a:ea typeface="游ゴシック" panose="020B0400000000000000" pitchFamily="50" charset="-128"/>
              </a:rPr>
              <a:t>「管理権原者」には、受動喫煙対策の方針</a:t>
            </a:r>
            <a:r>
              <a:rPr lang="ja-JP" altLang="en-US" sz="1100" dirty="0" smtClean="0">
                <a:latin typeface="游ゴシック" panose="020B0400000000000000" pitchFamily="50" charset="-128"/>
                <a:ea typeface="游ゴシック" panose="020B0400000000000000" pitchFamily="50" charset="-128"/>
              </a:rPr>
              <a:t>の　判断</a:t>
            </a:r>
            <a:r>
              <a:rPr lang="ja-JP" altLang="en-US" sz="1100" dirty="0">
                <a:latin typeface="游ゴシック" panose="020B0400000000000000" pitchFamily="50" charset="-128"/>
                <a:ea typeface="游ゴシック" panose="020B0400000000000000" pitchFamily="50" charset="-128"/>
              </a:rPr>
              <a:t>、決定を行う立場にある者を記入。</a:t>
            </a:r>
            <a:endParaRPr lang="en-US" altLang="ja-JP" sz="1100" dirty="0">
              <a:latin typeface="游ゴシック" panose="020B0400000000000000" pitchFamily="50" charset="-128"/>
              <a:ea typeface="游ゴシック" panose="020B0400000000000000" pitchFamily="50" charset="-128"/>
            </a:endParaRPr>
          </a:p>
          <a:p>
            <a:pPr marL="92075" indent="-92075">
              <a:spcBef>
                <a:spcPts val="300"/>
              </a:spcBef>
            </a:pPr>
            <a:r>
              <a:rPr lang="ja-JP" altLang="en-US" sz="1100" dirty="0">
                <a:latin typeface="游ゴシック" panose="020B0400000000000000" pitchFamily="50" charset="-128"/>
                <a:ea typeface="游ゴシック" panose="020B0400000000000000" pitchFamily="50" charset="-128"/>
              </a:rPr>
              <a:t>例：受動喫煙対策に必要な設備の改修等の判断ができる者</a:t>
            </a:r>
          </a:p>
        </p:txBody>
      </p:sp>
      <p:sp>
        <p:nvSpPr>
          <p:cNvPr id="48" name="フローチャート: 代替処理 47"/>
          <p:cNvSpPr/>
          <p:nvPr/>
        </p:nvSpPr>
        <p:spPr>
          <a:xfrm>
            <a:off x="870701" y="4051908"/>
            <a:ext cx="2210108" cy="278507"/>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ＭＳ ゴシック" panose="020B0609070205080204" pitchFamily="49" charset="-128"/>
                <a:ea typeface="ＭＳ ゴシック" panose="020B0609070205080204" pitchFamily="49" charset="-128"/>
              </a:rPr>
              <a:t>店舗</a:t>
            </a:r>
            <a:r>
              <a:rPr lang="ja-JP" altLang="en-US" sz="1400" dirty="0">
                <a:solidFill>
                  <a:schemeClr val="tx1"/>
                </a:solidFill>
                <a:latin typeface="ＭＳ ゴシック" panose="020B0609070205080204" pitchFamily="49" charset="-128"/>
                <a:ea typeface="ＭＳ ゴシック" panose="020B0609070205080204" pitchFamily="49" charset="-128"/>
              </a:rPr>
              <a:t>への書類の備え付け</a:t>
            </a:r>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49" name="正方形/長方形 48"/>
          <p:cNvSpPr/>
          <p:nvPr/>
        </p:nvSpPr>
        <p:spPr>
          <a:xfrm>
            <a:off x="878318" y="5394927"/>
            <a:ext cx="6302828" cy="461665"/>
          </a:xfrm>
          <a:prstGeom prst="rect">
            <a:avLst/>
          </a:prstGeom>
        </p:spPr>
        <p:txBody>
          <a:bodyPr wrap="square">
            <a:spAutoFit/>
          </a:bodyPr>
          <a:lstStyle/>
          <a:p>
            <a:r>
              <a:rPr lang="ja-JP" altLang="en-US" sz="1300" dirty="0" smtClean="0">
                <a:solidFill>
                  <a:srgbClr val="000000"/>
                </a:solidFill>
                <a:latin typeface="メイリオ" panose="020B0604030504040204" pitchFamily="50" charset="-128"/>
                <a:ea typeface="メイリオ" panose="020B0604030504040204" pitchFamily="50" charset="-128"/>
              </a:rPr>
              <a:t>Ｂ </a:t>
            </a:r>
            <a:r>
              <a:rPr lang="ja-JP" altLang="en-US" sz="1300" dirty="0">
                <a:solidFill>
                  <a:srgbClr val="000000"/>
                </a:solidFill>
                <a:latin typeface="メイリオ" panose="020B0604030504040204" pitchFamily="50" charset="-128"/>
                <a:ea typeface="メイリオ" panose="020B0604030504040204" pitchFamily="50" charset="-128"/>
              </a:rPr>
              <a:t>資本金の額又は出資の総額に係る資料（会社経営の飲食店の場合） </a:t>
            </a:r>
          </a:p>
          <a:p>
            <a:r>
              <a:rPr lang="ja-JP" altLang="en-US" sz="1100" dirty="0">
                <a:solidFill>
                  <a:srgbClr val="000000"/>
                </a:solidFill>
                <a:latin typeface="メイリオ" panose="020B0604030504040204" pitchFamily="50" charset="-128"/>
                <a:ea typeface="メイリオ" panose="020B0604030504040204" pitchFamily="50" charset="-128"/>
              </a:rPr>
              <a:t>　</a:t>
            </a:r>
            <a:r>
              <a:rPr lang="ja-JP" altLang="en-US" sz="1100" dirty="0">
                <a:solidFill>
                  <a:srgbClr val="000000"/>
                </a:solidFill>
                <a:latin typeface="游ゴシック" panose="020B0400000000000000" pitchFamily="50" charset="-128"/>
                <a:ea typeface="游ゴシック" panose="020B0400000000000000" pitchFamily="50" charset="-128"/>
              </a:rPr>
              <a:t>例：資本金の額や出資の総額が記載された登記、貸借対照表、決算書、企業パンフレット等</a:t>
            </a:r>
            <a:endParaRPr lang="ja-JP" altLang="en-US" sz="1100" dirty="0">
              <a:latin typeface="游ゴシック" panose="020B0400000000000000" pitchFamily="50" charset="-128"/>
              <a:ea typeface="游ゴシック" panose="020B0400000000000000" pitchFamily="50" charset="-128"/>
            </a:endParaRPr>
          </a:p>
        </p:txBody>
      </p:sp>
      <p:sp>
        <p:nvSpPr>
          <p:cNvPr id="50" name="正方形/長方形 49"/>
          <p:cNvSpPr/>
          <p:nvPr/>
        </p:nvSpPr>
        <p:spPr>
          <a:xfrm>
            <a:off x="3326418" y="6665522"/>
            <a:ext cx="3691152" cy="492443"/>
          </a:xfrm>
          <a:prstGeom prst="rect">
            <a:avLst/>
          </a:prstGeom>
        </p:spPr>
        <p:txBody>
          <a:bodyPr wrap="square">
            <a:spAutoFit/>
          </a:bodyPr>
          <a:lstStyle/>
          <a:p>
            <a:r>
              <a:rPr lang="ja-JP" altLang="en-US" sz="1300" dirty="0">
                <a:solidFill>
                  <a:srgbClr val="000000"/>
                </a:solidFill>
                <a:latin typeface="メイリオ" panose="020B0604030504040204" pitchFamily="50" charset="-128"/>
                <a:ea typeface="メイリオ" panose="020B0604030504040204" pitchFamily="50" charset="-128"/>
              </a:rPr>
              <a:t>　左</a:t>
            </a:r>
            <a:r>
              <a:rPr lang="ja-JP" altLang="en-US" sz="1300" dirty="0" smtClean="0">
                <a:solidFill>
                  <a:srgbClr val="000000"/>
                </a:solidFill>
                <a:latin typeface="メイリオ" panose="020B0604030504040204" pitchFamily="50" charset="-128"/>
                <a:ea typeface="メイリオ" panose="020B0604030504040204" pitchFamily="50" charset="-128"/>
              </a:rPr>
              <a:t>の様式</a:t>
            </a:r>
            <a:r>
              <a:rPr lang="ja-JP" altLang="en-US" sz="1300" dirty="0">
                <a:solidFill>
                  <a:srgbClr val="000000"/>
                </a:solidFill>
                <a:latin typeface="メイリオ" panose="020B0604030504040204" pitchFamily="50" charset="-128"/>
                <a:ea typeface="メイリオ" panose="020B0604030504040204" pitchFamily="50" charset="-128"/>
              </a:rPr>
              <a:t>により、</a:t>
            </a:r>
            <a:r>
              <a:rPr lang="ja-JP" altLang="en-US" sz="1300" dirty="0" smtClean="0">
                <a:solidFill>
                  <a:srgbClr val="000000"/>
                </a:solidFill>
                <a:latin typeface="メイリオ" panose="020B0604030504040204" pitchFamily="50" charset="-128"/>
                <a:ea typeface="メイリオ" panose="020B0604030504040204" pitchFamily="50" charset="-128"/>
              </a:rPr>
              <a:t>飲食店の</a:t>
            </a:r>
            <a:r>
              <a:rPr lang="ja-JP" altLang="en-US" sz="1300" dirty="0">
                <a:solidFill>
                  <a:srgbClr val="000000"/>
                </a:solidFill>
                <a:latin typeface="メイリオ" panose="020B0604030504040204" pitchFamily="50" charset="-128"/>
                <a:ea typeface="メイリオ" panose="020B0604030504040204" pitchFamily="50" charset="-128"/>
              </a:rPr>
              <a:t>名称や所在地</a:t>
            </a:r>
            <a:r>
              <a:rPr lang="ja-JP" altLang="en-US" sz="1300" dirty="0" smtClean="0">
                <a:solidFill>
                  <a:srgbClr val="000000"/>
                </a:solidFill>
                <a:latin typeface="メイリオ" panose="020B0604030504040204" pitchFamily="50" charset="-128"/>
                <a:ea typeface="メイリオ" panose="020B0604030504040204" pitchFamily="50" charset="-128"/>
              </a:rPr>
              <a:t>、</a:t>
            </a:r>
          </a:p>
          <a:p>
            <a:r>
              <a:rPr lang="ja-JP" altLang="en-US" sz="1300" dirty="0" smtClean="0">
                <a:solidFill>
                  <a:srgbClr val="000000"/>
                </a:solidFill>
                <a:latin typeface="メイリオ" panose="020B0604030504040204" pitchFamily="50" charset="-128"/>
                <a:ea typeface="メイリオ" panose="020B0604030504040204" pitchFamily="50" charset="-128"/>
              </a:rPr>
              <a:t>管理</a:t>
            </a:r>
            <a:r>
              <a:rPr lang="ja-JP" altLang="en-US" sz="1300" dirty="0">
                <a:solidFill>
                  <a:srgbClr val="000000"/>
                </a:solidFill>
                <a:latin typeface="メイリオ" panose="020B0604030504040204" pitchFamily="50" charset="-128"/>
                <a:ea typeface="メイリオ" panose="020B0604030504040204" pitchFamily="50" charset="-128"/>
              </a:rPr>
              <a:t>権原者等の届出をお願いします。</a:t>
            </a:r>
            <a:endParaRPr lang="ja-JP" altLang="en-US" sz="1300" dirty="0">
              <a:latin typeface="ＭＳ 明朝" panose="02020609040205080304" pitchFamily="17" charset="-128"/>
              <a:ea typeface="ＭＳ 明朝" panose="02020609040205080304" pitchFamily="17" charset="-128"/>
            </a:endParaRPr>
          </a:p>
        </p:txBody>
      </p:sp>
      <p:sp>
        <p:nvSpPr>
          <p:cNvPr id="51" name="正方形/長方形 50"/>
          <p:cNvSpPr/>
          <p:nvPr/>
        </p:nvSpPr>
        <p:spPr>
          <a:xfrm>
            <a:off x="871502" y="4371684"/>
            <a:ext cx="5855284" cy="292388"/>
          </a:xfrm>
          <a:prstGeom prst="rect">
            <a:avLst/>
          </a:prstGeom>
        </p:spPr>
        <p:txBody>
          <a:bodyPr wrap="square">
            <a:spAutoFit/>
          </a:bodyPr>
          <a:lstStyle/>
          <a:p>
            <a:r>
              <a:rPr lang="ja-JP" altLang="en-US" sz="1300" dirty="0" smtClean="0">
                <a:solidFill>
                  <a:srgbClr val="000000"/>
                </a:solidFill>
                <a:latin typeface="メイリオ" panose="020B0604030504040204" pitchFamily="50" charset="-128"/>
                <a:ea typeface="メイリオ" panose="020B0604030504040204" pitchFamily="50" charset="-128"/>
              </a:rPr>
              <a:t>店舗</a:t>
            </a:r>
            <a:r>
              <a:rPr lang="ja-JP" altLang="en-US" sz="1300" dirty="0">
                <a:solidFill>
                  <a:srgbClr val="000000"/>
                </a:solidFill>
                <a:latin typeface="メイリオ" panose="020B0604030504040204" pitchFamily="50" charset="-128"/>
                <a:ea typeface="メイリオ" panose="020B0604030504040204" pitchFamily="50" charset="-128"/>
              </a:rPr>
              <a:t>に以下の書類を備え付ける必要があります。</a:t>
            </a:r>
            <a:endParaRPr lang="ja-JP" altLang="en-US" sz="1300" dirty="0">
              <a:latin typeface="ＭＳ 明朝" panose="02020609040205080304" pitchFamily="17" charset="-128"/>
              <a:ea typeface="ＭＳ 明朝" panose="02020609040205080304" pitchFamily="17" charset="-128"/>
            </a:endParaRPr>
          </a:p>
        </p:txBody>
      </p:sp>
      <p:sp>
        <p:nvSpPr>
          <p:cNvPr id="57" name="正方形/長方形 56"/>
          <p:cNvSpPr/>
          <p:nvPr/>
        </p:nvSpPr>
        <p:spPr>
          <a:xfrm>
            <a:off x="878318" y="4632527"/>
            <a:ext cx="6320820" cy="800219"/>
          </a:xfrm>
          <a:prstGeom prst="rect">
            <a:avLst/>
          </a:prstGeom>
          <a:ln>
            <a:noFill/>
          </a:ln>
        </p:spPr>
        <p:txBody>
          <a:bodyPr wrap="square">
            <a:spAutoFit/>
          </a:bodyPr>
          <a:lstStyle/>
          <a:p>
            <a:r>
              <a:rPr lang="ja-JP" altLang="en-US" sz="1300" dirty="0" smtClean="0">
                <a:solidFill>
                  <a:srgbClr val="000000"/>
                </a:solidFill>
                <a:latin typeface="メイリオ" panose="020B0604030504040204" pitchFamily="50" charset="-128"/>
                <a:ea typeface="メイリオ" panose="020B0604030504040204" pitchFamily="50" charset="-128"/>
              </a:rPr>
              <a:t>Ａ </a:t>
            </a:r>
            <a:r>
              <a:rPr lang="ja-JP" altLang="en-US" sz="1300" dirty="0">
                <a:solidFill>
                  <a:srgbClr val="000000"/>
                </a:solidFill>
                <a:latin typeface="メイリオ" panose="020B0604030504040204" pitchFamily="50" charset="-128"/>
                <a:ea typeface="メイリオ" panose="020B0604030504040204" pitchFamily="50" charset="-128"/>
              </a:rPr>
              <a:t>喫煙可能室設置施設の客席部分の床面積に係る資料 </a:t>
            </a:r>
          </a:p>
          <a:p>
            <a:pPr marL="542925" indent="-542925"/>
            <a:r>
              <a:rPr lang="ja-JP" altLang="en-US" sz="1100" dirty="0">
                <a:solidFill>
                  <a:srgbClr val="000000"/>
                </a:solidFill>
                <a:latin typeface="游ゴシック" panose="020B0400000000000000" pitchFamily="50" charset="-128"/>
                <a:ea typeface="游ゴシック" panose="020B0400000000000000" pitchFamily="50" charset="-128"/>
              </a:rPr>
              <a:t>　客席：</a:t>
            </a:r>
            <a:r>
              <a:rPr lang="ja-JP" altLang="en-US" sz="1100" spc="-60" dirty="0">
                <a:solidFill>
                  <a:srgbClr val="000000"/>
                </a:solidFill>
                <a:latin typeface="游ゴシック" panose="020B0400000000000000" pitchFamily="50" charset="-128"/>
                <a:ea typeface="游ゴシック" panose="020B0400000000000000" pitchFamily="50" charset="-128"/>
              </a:rPr>
              <a:t>客に飲食をさせるために客に利用させる場所のこと。具体的には、店舗全体のうち</a:t>
            </a:r>
            <a:r>
              <a:rPr lang="ja-JP" altLang="en-US" sz="1100" spc="-60" dirty="0" smtClean="0">
                <a:solidFill>
                  <a:srgbClr val="000000"/>
                </a:solidFill>
                <a:latin typeface="游ゴシック" panose="020B0400000000000000" pitchFamily="50" charset="-128"/>
                <a:ea typeface="游ゴシック" panose="020B0400000000000000" pitchFamily="50" charset="-128"/>
              </a:rPr>
              <a:t>、客席</a:t>
            </a:r>
            <a:r>
              <a:rPr lang="ja-JP" altLang="en-US" sz="1100" spc="-60" dirty="0">
                <a:solidFill>
                  <a:srgbClr val="000000"/>
                </a:solidFill>
                <a:latin typeface="游ゴシック" panose="020B0400000000000000" pitchFamily="50" charset="-128"/>
                <a:ea typeface="游ゴシック" panose="020B0400000000000000" pitchFamily="50" charset="-128"/>
              </a:rPr>
              <a:t>から明確に区分できる厨房、トイレ、廊下、会計レジ、従業員専用スペース等</a:t>
            </a:r>
            <a:r>
              <a:rPr lang="ja-JP" altLang="en-US" sz="1100" spc="-60" dirty="0" smtClean="0">
                <a:solidFill>
                  <a:srgbClr val="000000"/>
                </a:solidFill>
                <a:latin typeface="游ゴシック" panose="020B0400000000000000" pitchFamily="50" charset="-128"/>
                <a:ea typeface="游ゴシック" panose="020B0400000000000000" pitchFamily="50" charset="-128"/>
              </a:rPr>
              <a:t>を除いた</a:t>
            </a:r>
            <a:r>
              <a:rPr lang="ja-JP" altLang="en-US" sz="1100" spc="-60" dirty="0">
                <a:solidFill>
                  <a:srgbClr val="000000"/>
                </a:solidFill>
                <a:latin typeface="游ゴシック" panose="020B0400000000000000" pitchFamily="50" charset="-128"/>
                <a:ea typeface="游ゴシック" panose="020B0400000000000000" pitchFamily="50" charset="-128"/>
              </a:rPr>
              <a:t>部分</a:t>
            </a:r>
            <a:r>
              <a:rPr lang="ja-JP" altLang="en-US" sz="1100" spc="-60" dirty="0" smtClean="0">
                <a:solidFill>
                  <a:srgbClr val="000000"/>
                </a:solidFill>
                <a:latin typeface="游ゴシック" panose="020B0400000000000000" pitchFamily="50" charset="-128"/>
                <a:ea typeface="游ゴシック" panose="020B0400000000000000" pitchFamily="50" charset="-128"/>
              </a:rPr>
              <a:t>。</a:t>
            </a:r>
          </a:p>
          <a:p>
            <a:r>
              <a:rPr lang="ja-JP" altLang="en-US" sz="1100" dirty="0" smtClean="0">
                <a:solidFill>
                  <a:srgbClr val="000000"/>
                </a:solidFill>
                <a:latin typeface="游ゴシック" panose="020B0400000000000000" pitchFamily="50" charset="-128"/>
                <a:ea typeface="游ゴシック" panose="020B0400000000000000" pitchFamily="50" charset="-128"/>
              </a:rPr>
              <a:t>　床面積に係る資料：店舗図面等</a:t>
            </a:r>
            <a:endParaRPr lang="ja-JP" altLang="en-US" sz="1100" dirty="0">
              <a:latin typeface="游ゴシック" panose="020B0400000000000000" pitchFamily="50" charset="-128"/>
              <a:ea typeface="游ゴシック" panose="020B0400000000000000" pitchFamily="50" charset="-128"/>
            </a:endParaRPr>
          </a:p>
        </p:txBody>
      </p:sp>
      <p:sp>
        <p:nvSpPr>
          <p:cNvPr id="58" name="テキスト ボックス 57"/>
          <p:cNvSpPr txBox="1"/>
          <p:nvPr/>
        </p:nvSpPr>
        <p:spPr>
          <a:xfrm>
            <a:off x="545254" y="1036779"/>
            <a:ext cx="6035560" cy="292388"/>
          </a:xfrm>
          <a:prstGeom prst="rect">
            <a:avLst/>
          </a:prstGeom>
          <a:noFill/>
        </p:spPr>
        <p:txBody>
          <a:bodyPr wrap="square" rtlCol="0">
            <a:spAutoFit/>
          </a:bodyPr>
          <a:lstStyle/>
          <a:p>
            <a:pPr marL="177801" indent="-177801"/>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以下</a:t>
            </a:r>
            <a:r>
              <a:rPr lang="ja-JP" altLang="en-US" sz="1300" dirty="0" smtClean="0">
                <a:latin typeface="メイリオ" panose="020B0604030504040204" pitchFamily="50" charset="-128"/>
                <a:ea typeface="メイリオ" panose="020B0604030504040204" pitchFamily="50" charset="-128"/>
              </a:rPr>
              <a:t>の①～③をすべて満たす飲食店が、経過措置の対象です。</a:t>
            </a:r>
            <a:endParaRPr lang="ja-JP" altLang="en-US" sz="1300" dirty="0">
              <a:latin typeface="メイリオ" panose="020B0604030504040204" pitchFamily="50" charset="-128"/>
              <a:ea typeface="メイリオ" panose="020B0604030504040204" pitchFamily="50" charset="-128"/>
            </a:endParaRPr>
          </a:p>
        </p:txBody>
      </p:sp>
      <p:sp>
        <p:nvSpPr>
          <p:cNvPr id="59" name="フローチャート: 処理 58"/>
          <p:cNvSpPr/>
          <p:nvPr/>
        </p:nvSpPr>
        <p:spPr>
          <a:xfrm>
            <a:off x="870701" y="1327056"/>
            <a:ext cx="5778002" cy="707460"/>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ja-JP" altLang="ja-JP" sz="1300" b="1" dirty="0">
                <a:solidFill>
                  <a:schemeClr val="tx1"/>
                </a:solidFill>
                <a:latin typeface="游ゴシック" panose="020B0400000000000000" pitchFamily="50" charset="-128"/>
                <a:ea typeface="游ゴシック" panose="020B0400000000000000" pitchFamily="50" charset="-128"/>
              </a:rPr>
              <a:t>①</a:t>
            </a:r>
            <a:r>
              <a:rPr lang="ja-JP" altLang="en-US" sz="1300" b="1" dirty="0">
                <a:solidFill>
                  <a:schemeClr val="tx1"/>
                </a:solidFill>
                <a:latin typeface="游ゴシック" panose="020B0400000000000000" pitchFamily="50" charset="-128"/>
                <a:ea typeface="游ゴシック" panose="020B0400000000000000" pitchFamily="50" charset="-128"/>
              </a:rPr>
              <a:t>　</a:t>
            </a:r>
            <a:r>
              <a:rPr lang="en-US" altLang="ja-JP" sz="1300" b="1" dirty="0" smtClean="0">
                <a:solidFill>
                  <a:schemeClr val="tx1"/>
                </a:solidFill>
                <a:latin typeface="游ゴシック" panose="020B0400000000000000" pitchFamily="50" charset="-128"/>
                <a:ea typeface="游ゴシック" panose="020B0400000000000000" pitchFamily="50" charset="-128"/>
              </a:rPr>
              <a:t>2020</a:t>
            </a:r>
            <a:r>
              <a:rPr lang="ja-JP" altLang="en-US" sz="1300" b="1" dirty="0" smtClean="0">
                <a:solidFill>
                  <a:schemeClr val="tx1"/>
                </a:solidFill>
                <a:latin typeface="游ゴシック" panose="020B0400000000000000" pitchFamily="50" charset="-128"/>
                <a:ea typeface="游ゴシック" panose="020B0400000000000000" pitchFamily="50" charset="-128"/>
              </a:rPr>
              <a:t>年</a:t>
            </a:r>
            <a:r>
              <a:rPr lang="en-US" altLang="ja-JP" sz="1300" b="1" dirty="0" smtClean="0">
                <a:solidFill>
                  <a:schemeClr val="tx1"/>
                </a:solidFill>
                <a:latin typeface="游ゴシック" panose="020B0400000000000000" pitchFamily="50" charset="-128"/>
                <a:ea typeface="游ゴシック" panose="020B0400000000000000" pitchFamily="50" charset="-128"/>
              </a:rPr>
              <a:t>4</a:t>
            </a:r>
            <a:r>
              <a:rPr lang="ja-JP" altLang="en-US" sz="1300" b="1" dirty="0" smtClean="0">
                <a:solidFill>
                  <a:schemeClr val="tx1"/>
                </a:solidFill>
                <a:latin typeface="游ゴシック" panose="020B0400000000000000" pitchFamily="50" charset="-128"/>
                <a:ea typeface="游ゴシック" panose="020B0400000000000000" pitchFamily="50" charset="-128"/>
              </a:rPr>
              <a:t>月</a:t>
            </a:r>
            <a:r>
              <a:rPr lang="en-US" altLang="ja-JP" sz="1300" b="1" dirty="0" smtClean="0">
                <a:solidFill>
                  <a:schemeClr val="tx1"/>
                </a:solidFill>
                <a:latin typeface="游ゴシック" panose="020B0400000000000000" pitchFamily="50" charset="-128"/>
                <a:ea typeface="游ゴシック" panose="020B0400000000000000" pitchFamily="50" charset="-128"/>
              </a:rPr>
              <a:t>1</a:t>
            </a:r>
            <a:r>
              <a:rPr lang="ja-JP" altLang="en-US" sz="1300" b="1" dirty="0" smtClean="0">
                <a:solidFill>
                  <a:schemeClr val="tx1"/>
                </a:solidFill>
                <a:latin typeface="游ゴシック" panose="020B0400000000000000" pitchFamily="50" charset="-128"/>
                <a:ea typeface="游ゴシック" panose="020B0400000000000000" pitchFamily="50" charset="-128"/>
              </a:rPr>
              <a:t>日時点で、営業している店舗</a:t>
            </a:r>
            <a:endParaRPr lang="ja-JP" altLang="ja-JP" sz="1300" b="1" dirty="0">
              <a:solidFill>
                <a:schemeClr val="tx1"/>
              </a:solidFill>
              <a:latin typeface="游ゴシック" panose="020B0400000000000000" pitchFamily="50" charset="-128"/>
              <a:ea typeface="游ゴシック" panose="020B0400000000000000" pitchFamily="50" charset="-128"/>
            </a:endParaRPr>
          </a:p>
          <a:p>
            <a:pPr marL="88900"/>
            <a:r>
              <a:rPr lang="ja-JP" altLang="ja-JP" sz="1300" b="1" dirty="0" smtClean="0">
                <a:solidFill>
                  <a:schemeClr val="tx1"/>
                </a:solidFill>
                <a:latin typeface="游ゴシック" panose="020B0400000000000000" pitchFamily="50" charset="-128"/>
                <a:ea typeface="游ゴシック" panose="020B0400000000000000" pitchFamily="50" charset="-128"/>
              </a:rPr>
              <a:t>②</a:t>
            </a:r>
            <a:r>
              <a:rPr lang="ja-JP" altLang="en-US" sz="1300" b="1" dirty="0">
                <a:solidFill>
                  <a:schemeClr val="tx1"/>
                </a:solidFill>
                <a:latin typeface="游ゴシック" panose="020B0400000000000000" pitchFamily="50" charset="-128"/>
                <a:ea typeface="游ゴシック" panose="020B0400000000000000" pitchFamily="50" charset="-128"/>
              </a:rPr>
              <a:t>　</a:t>
            </a:r>
            <a:r>
              <a:rPr lang="ja-JP" altLang="en-US" sz="1300" b="1" dirty="0" smtClean="0">
                <a:solidFill>
                  <a:schemeClr val="tx1"/>
                </a:solidFill>
                <a:latin typeface="游ゴシック" panose="020B0400000000000000" pitchFamily="50" charset="-128"/>
                <a:ea typeface="游ゴシック" panose="020B0400000000000000" pitchFamily="50" charset="-128"/>
              </a:rPr>
              <a:t>資本金または出資の総額が</a:t>
            </a:r>
            <a:r>
              <a:rPr lang="en-US" altLang="ja-JP" sz="1300" b="1" dirty="0" smtClean="0">
                <a:solidFill>
                  <a:schemeClr val="tx1"/>
                </a:solidFill>
                <a:latin typeface="游ゴシック" panose="020B0400000000000000" pitchFamily="50" charset="-128"/>
                <a:ea typeface="游ゴシック" panose="020B0400000000000000" pitchFamily="50" charset="-128"/>
              </a:rPr>
              <a:t>5000</a:t>
            </a:r>
            <a:r>
              <a:rPr lang="ja-JP" altLang="en-US" sz="1300" b="1" dirty="0" smtClean="0">
                <a:solidFill>
                  <a:schemeClr val="tx1"/>
                </a:solidFill>
                <a:latin typeface="游ゴシック" panose="020B0400000000000000" pitchFamily="50" charset="-128"/>
                <a:ea typeface="游ゴシック" panose="020B0400000000000000" pitchFamily="50" charset="-128"/>
              </a:rPr>
              <a:t>万円以下の会社／個人事業主が経営</a:t>
            </a:r>
            <a:endParaRPr lang="ja-JP" altLang="ja-JP" sz="1100" b="1" dirty="0">
              <a:solidFill>
                <a:schemeClr val="tx1"/>
              </a:solidFill>
              <a:latin typeface="游ゴシック" panose="020B0400000000000000" pitchFamily="50" charset="-128"/>
              <a:ea typeface="游ゴシック" panose="020B0400000000000000" pitchFamily="50" charset="-128"/>
            </a:endParaRPr>
          </a:p>
          <a:p>
            <a:pPr marL="88900"/>
            <a:r>
              <a:rPr lang="ja-JP" altLang="ja-JP" sz="1300" b="1" dirty="0" smtClean="0">
                <a:solidFill>
                  <a:schemeClr val="tx1"/>
                </a:solidFill>
                <a:latin typeface="游ゴシック" panose="020B0400000000000000" pitchFamily="50" charset="-128"/>
                <a:ea typeface="游ゴシック" panose="020B0400000000000000" pitchFamily="50" charset="-128"/>
              </a:rPr>
              <a:t>③</a:t>
            </a:r>
            <a:r>
              <a:rPr lang="ja-JP" altLang="en-US" sz="1300" b="1" dirty="0" smtClean="0">
                <a:solidFill>
                  <a:schemeClr val="tx1"/>
                </a:solidFill>
                <a:latin typeface="游ゴシック" panose="020B0400000000000000" pitchFamily="50" charset="-128"/>
                <a:ea typeface="游ゴシック" panose="020B0400000000000000" pitchFamily="50" charset="-128"/>
              </a:rPr>
              <a:t>　客席面積が</a:t>
            </a:r>
            <a:r>
              <a:rPr lang="en-US" altLang="ja-JP" sz="1300" b="1" dirty="0" smtClean="0">
                <a:solidFill>
                  <a:schemeClr val="tx1"/>
                </a:solidFill>
                <a:latin typeface="游ゴシック" panose="020B0400000000000000" pitchFamily="50" charset="-128"/>
                <a:ea typeface="游ゴシック" panose="020B0400000000000000" pitchFamily="50" charset="-128"/>
              </a:rPr>
              <a:t>100</a:t>
            </a:r>
            <a:r>
              <a:rPr lang="ja-JP" altLang="en-US" sz="1300" b="1" dirty="0" smtClean="0">
                <a:solidFill>
                  <a:schemeClr val="tx1"/>
                </a:solidFill>
                <a:latin typeface="游ゴシック" panose="020B0400000000000000" pitchFamily="50" charset="-128"/>
                <a:ea typeface="游ゴシック" panose="020B0400000000000000" pitchFamily="50" charset="-128"/>
              </a:rPr>
              <a:t>㎡以下の店舗</a:t>
            </a:r>
            <a:endParaRPr lang="ja-JP" altLang="en-US" sz="1300" b="1" dirty="0">
              <a:solidFill>
                <a:schemeClr val="tx1"/>
              </a:solidFill>
              <a:latin typeface="游ゴシック" panose="020B0400000000000000" pitchFamily="50" charset="-128"/>
              <a:ea typeface="游ゴシック" panose="020B0400000000000000" pitchFamily="50" charset="-128"/>
            </a:endParaRPr>
          </a:p>
        </p:txBody>
      </p:sp>
      <p:sp>
        <p:nvSpPr>
          <p:cNvPr id="2" name="テキスト ボックス 1"/>
          <p:cNvSpPr txBox="1"/>
          <p:nvPr/>
        </p:nvSpPr>
        <p:spPr>
          <a:xfrm>
            <a:off x="915229" y="7347047"/>
            <a:ext cx="510268" cy="184666"/>
          </a:xfrm>
          <a:prstGeom prst="rect">
            <a:avLst/>
          </a:prstGeom>
          <a:solidFill>
            <a:schemeClr val="bg1"/>
          </a:solidFill>
        </p:spPr>
        <p:txBody>
          <a:bodyPr wrap="square" rtlCol="0">
            <a:spAutoFit/>
          </a:bodyPr>
          <a:lstStyle/>
          <a:p>
            <a:r>
              <a:rPr kumimoji="1" lang="ja-JP" altLang="en-US" sz="600" dirty="0" smtClean="0"/>
              <a:t>高松市長</a:t>
            </a:r>
            <a:endParaRPr kumimoji="1" lang="ja-JP" altLang="en-US" sz="600" dirty="0"/>
          </a:p>
        </p:txBody>
      </p:sp>
      <p:sp>
        <p:nvSpPr>
          <p:cNvPr id="28" name="角丸四角形吹き出し 27"/>
          <p:cNvSpPr/>
          <p:nvPr/>
        </p:nvSpPr>
        <p:spPr>
          <a:xfrm>
            <a:off x="3574540" y="7344670"/>
            <a:ext cx="2564852" cy="432000"/>
          </a:xfrm>
          <a:prstGeom prst="wedgeRoundRectCallout">
            <a:avLst>
              <a:gd name="adj1" fmla="val -57122"/>
              <a:gd name="adj2" fmla="val 148142"/>
              <a:gd name="adj3" fmla="val 1666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latin typeface="游ゴシック" panose="020B0400000000000000" pitchFamily="50" charset="-128"/>
                <a:ea typeface="游ゴシック" panose="020B0400000000000000" pitchFamily="50" charset="-128"/>
              </a:rPr>
              <a:t>施設（店舗など）の情報を記入</a:t>
            </a:r>
            <a:r>
              <a:rPr lang="ja-JP" altLang="en-US" sz="1100" dirty="0" smtClean="0">
                <a:latin typeface="游ゴシック" panose="020B0400000000000000" pitchFamily="50" charset="-128"/>
                <a:ea typeface="游ゴシック" panose="020B0400000000000000" pitchFamily="50" charset="-128"/>
              </a:rPr>
              <a:t>。</a:t>
            </a:r>
            <a:endParaRPr lang="ja-JP" altLang="en-US" sz="1100" dirty="0">
              <a:latin typeface="游ゴシック" panose="020B0400000000000000" pitchFamily="50" charset="-128"/>
              <a:ea typeface="游ゴシック" panose="020B0400000000000000" pitchFamily="50" charset="-128"/>
            </a:endParaRPr>
          </a:p>
        </p:txBody>
      </p:sp>
      <p:sp>
        <p:nvSpPr>
          <p:cNvPr id="4" name="大かっこ 3"/>
          <p:cNvSpPr/>
          <p:nvPr/>
        </p:nvSpPr>
        <p:spPr>
          <a:xfrm>
            <a:off x="2532367" y="6063626"/>
            <a:ext cx="3646242" cy="46091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1162746" y="3050838"/>
            <a:ext cx="1556878" cy="261610"/>
          </a:xfrm>
          <a:prstGeom prst="rect">
            <a:avLst/>
          </a:prstGeom>
          <a:noFill/>
          <a:ln>
            <a:solidFill>
              <a:schemeClr val="tx1"/>
            </a:solidFill>
          </a:ln>
        </p:spPr>
        <p:txBody>
          <a:bodyPr wrap="square" rtlCol="0">
            <a:spAutoFit/>
          </a:bodyPr>
          <a:lstStyle/>
          <a:p>
            <a:pPr algn="ctr"/>
            <a:r>
              <a:rPr kumimoji="1" lang="ja-JP" altLang="en-US" sz="1100" b="1" dirty="0" smtClean="0"/>
              <a:t>もっと高松　受動喫煙</a:t>
            </a:r>
            <a:endParaRPr kumimoji="1" lang="ja-JP" altLang="en-US" sz="1100" b="1" dirty="0"/>
          </a:p>
        </p:txBody>
      </p:sp>
      <p:sp>
        <p:nvSpPr>
          <p:cNvPr id="31" name="テキスト ボックス 30"/>
          <p:cNvSpPr txBox="1"/>
          <p:nvPr/>
        </p:nvSpPr>
        <p:spPr>
          <a:xfrm>
            <a:off x="2719624" y="3051184"/>
            <a:ext cx="676647" cy="261610"/>
          </a:xfrm>
          <a:prstGeom prst="rect">
            <a:avLst/>
          </a:prstGeom>
          <a:noFill/>
          <a:ln>
            <a:solidFill>
              <a:schemeClr val="tx1"/>
            </a:solidFill>
          </a:ln>
        </p:spPr>
        <p:txBody>
          <a:bodyPr wrap="square" rtlCol="0">
            <a:spAutoFit/>
          </a:bodyPr>
          <a:lstStyle/>
          <a:p>
            <a:pPr algn="ctr"/>
            <a:r>
              <a:rPr kumimoji="1" lang="ja-JP" altLang="en-US" sz="1100" b="1" dirty="0" smtClean="0"/>
              <a:t>検索</a:t>
            </a:r>
            <a:endParaRPr kumimoji="1" lang="ja-JP" altLang="en-US" sz="1100" b="1" dirty="0"/>
          </a:p>
        </p:txBody>
      </p:sp>
      <p:sp>
        <p:nvSpPr>
          <p:cNvPr id="32" name="テキスト ボックス 31"/>
          <p:cNvSpPr txBox="1"/>
          <p:nvPr/>
        </p:nvSpPr>
        <p:spPr>
          <a:xfrm>
            <a:off x="4135512" y="9591244"/>
            <a:ext cx="1556878" cy="261610"/>
          </a:xfrm>
          <a:prstGeom prst="rect">
            <a:avLst/>
          </a:prstGeom>
          <a:noFill/>
          <a:ln>
            <a:solidFill>
              <a:schemeClr val="tx1"/>
            </a:solidFill>
          </a:ln>
        </p:spPr>
        <p:txBody>
          <a:bodyPr wrap="square" rtlCol="0">
            <a:spAutoFit/>
          </a:bodyPr>
          <a:lstStyle/>
          <a:p>
            <a:pPr algn="ctr"/>
            <a:r>
              <a:rPr kumimoji="1" lang="ja-JP" altLang="en-US" sz="1100" b="1" dirty="0" smtClean="0"/>
              <a:t>もっと高松　受動喫煙</a:t>
            </a:r>
            <a:endParaRPr kumimoji="1" lang="ja-JP" altLang="en-US" sz="1100" b="1" dirty="0"/>
          </a:p>
        </p:txBody>
      </p:sp>
      <p:sp>
        <p:nvSpPr>
          <p:cNvPr id="33" name="テキスト ボックス 32"/>
          <p:cNvSpPr txBox="1"/>
          <p:nvPr/>
        </p:nvSpPr>
        <p:spPr>
          <a:xfrm>
            <a:off x="5692390" y="9591590"/>
            <a:ext cx="676647" cy="261610"/>
          </a:xfrm>
          <a:prstGeom prst="rect">
            <a:avLst/>
          </a:prstGeom>
          <a:noFill/>
          <a:ln>
            <a:solidFill>
              <a:schemeClr val="tx1"/>
            </a:solidFill>
          </a:ln>
        </p:spPr>
        <p:txBody>
          <a:bodyPr wrap="square" rtlCol="0">
            <a:spAutoFit/>
          </a:bodyPr>
          <a:lstStyle/>
          <a:p>
            <a:pPr algn="ctr"/>
            <a:r>
              <a:rPr kumimoji="1" lang="ja-JP" altLang="en-US" sz="1100" b="1" dirty="0" smtClean="0"/>
              <a:t>検索</a:t>
            </a:r>
            <a:endParaRPr kumimoji="1" lang="ja-JP" altLang="en-US" sz="1100" b="1" dirty="0"/>
          </a:p>
        </p:txBody>
      </p:sp>
      <p:sp>
        <p:nvSpPr>
          <p:cNvPr id="27" name="テキスト ボックス 26"/>
          <p:cNvSpPr txBox="1"/>
          <p:nvPr/>
        </p:nvSpPr>
        <p:spPr>
          <a:xfrm>
            <a:off x="580163" y="3755204"/>
            <a:ext cx="6434569" cy="292388"/>
          </a:xfrm>
          <a:prstGeom prst="rect">
            <a:avLst/>
          </a:prstGeom>
          <a:noFill/>
        </p:spPr>
        <p:txBody>
          <a:bodyPr wrap="square" rtlCol="0">
            <a:spAutoFit/>
          </a:bodyPr>
          <a:lstStyle/>
          <a:p>
            <a:pPr marL="177801" indent="-177801"/>
            <a:r>
              <a:rPr lang="ja-JP" altLang="ja-JP" sz="1300" dirty="0">
                <a:latin typeface="メイリオ" panose="020B0604030504040204" pitchFamily="50" charset="-128"/>
                <a:ea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rPr>
              <a:t>　</a:t>
            </a:r>
            <a:r>
              <a:rPr lang="ja-JP" altLang="en-US" sz="1300" spc="-100" dirty="0" smtClean="0">
                <a:latin typeface="メイリオ" panose="020B0604030504040204" pitchFamily="50" charset="-128"/>
                <a:ea typeface="メイリオ" panose="020B0604030504040204" pitchFamily="50" charset="-128"/>
              </a:rPr>
              <a:t>店舗に書類を備え付けるとともに、届出書を高松市保健所に提出する必要があります。</a:t>
            </a:r>
            <a:endParaRPr lang="ja-JP" altLang="en-US" sz="13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6984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2230856" y="9796648"/>
            <a:ext cx="4816473" cy="246221"/>
          </a:xfrm>
          <a:prstGeom prst="rect">
            <a:avLst/>
          </a:prstGeom>
        </p:spPr>
        <p:txBody>
          <a:bodyPr wrap="square">
            <a:spAutoFit/>
          </a:bodyPr>
          <a:lstStyle/>
          <a:p>
            <a:pPr algn="r"/>
            <a:r>
              <a:rPr lang="ja-JP" altLang="en-US" sz="1000" dirty="0" smtClean="0">
                <a:solidFill>
                  <a:srgbClr val="000000"/>
                </a:solidFill>
                <a:latin typeface="游ゴシック" panose="020B0400000000000000" pitchFamily="50" charset="-128"/>
                <a:ea typeface="游ゴシック" panose="020B0400000000000000" pitchFamily="50" charset="-128"/>
              </a:rPr>
              <a:t>厚生労働省、香川県資料等に</a:t>
            </a:r>
            <a:r>
              <a:rPr lang="ja-JP" altLang="en-US" sz="1000" dirty="0" smtClean="0">
                <a:solidFill>
                  <a:srgbClr val="000000"/>
                </a:solidFill>
                <a:latin typeface="游ゴシック" panose="020B0400000000000000" pitchFamily="50" charset="-128"/>
                <a:ea typeface="游ゴシック" panose="020B0400000000000000" pitchFamily="50" charset="-128"/>
              </a:rPr>
              <a:t>基づき、高松市保健予防課作成</a:t>
            </a:r>
            <a:r>
              <a:rPr lang="ja-JP" altLang="en-US" sz="1000" dirty="0" smtClean="0">
                <a:solidFill>
                  <a:srgbClr val="000000"/>
                </a:solidFill>
                <a:latin typeface="游ゴシック" panose="020B0400000000000000" pitchFamily="50" charset="-128"/>
                <a:ea typeface="游ゴシック" panose="020B0400000000000000" pitchFamily="50" charset="-128"/>
              </a:rPr>
              <a:t>（</a:t>
            </a:r>
            <a:r>
              <a:rPr lang="en-US" altLang="ja-JP" sz="1000" dirty="0">
                <a:solidFill>
                  <a:srgbClr val="000000"/>
                </a:solidFill>
                <a:latin typeface="游ゴシック" panose="020B0400000000000000" pitchFamily="50" charset="-128"/>
                <a:ea typeface="游ゴシック" panose="020B0400000000000000" pitchFamily="50" charset="-128"/>
              </a:rPr>
              <a:t> </a:t>
            </a:r>
            <a:r>
              <a:rPr lang="en-US" altLang="ja-JP" sz="1000" dirty="0" smtClean="0">
                <a:solidFill>
                  <a:srgbClr val="000000"/>
                </a:solidFill>
                <a:latin typeface="游ゴシック" panose="020B0400000000000000" pitchFamily="50" charset="-128"/>
                <a:ea typeface="游ゴシック" panose="020B0400000000000000" pitchFamily="50" charset="-128"/>
              </a:rPr>
              <a:t>2019.</a:t>
            </a:r>
            <a:r>
              <a:rPr lang="ja-JP" altLang="en-US" sz="1000" dirty="0" smtClean="0">
                <a:solidFill>
                  <a:srgbClr val="000000"/>
                </a:solidFill>
                <a:latin typeface="游ゴシック" panose="020B0400000000000000" pitchFamily="50" charset="-128"/>
                <a:ea typeface="游ゴシック" panose="020B0400000000000000" pitchFamily="50" charset="-128"/>
              </a:rPr>
              <a:t>９）</a:t>
            </a:r>
            <a:endParaRPr lang="ja-JP" altLang="en-US" sz="1000" dirty="0">
              <a:solidFill>
                <a:srgbClr val="000000"/>
              </a:solidFill>
              <a:latin typeface="游ゴシック" panose="020B0400000000000000" pitchFamily="50" charset="-128"/>
              <a:ea typeface="游ゴシック" panose="020B0400000000000000" pitchFamily="50" charset="-128"/>
            </a:endParaRPr>
          </a:p>
        </p:txBody>
      </p:sp>
      <p:sp>
        <p:nvSpPr>
          <p:cNvPr id="26" name="正方形/長方形 25"/>
          <p:cNvSpPr/>
          <p:nvPr/>
        </p:nvSpPr>
        <p:spPr>
          <a:xfrm>
            <a:off x="448518" y="568772"/>
            <a:ext cx="6552000" cy="5196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ＭＳ ゴシック" panose="020B0609070205080204" pitchFamily="49" charset="-128"/>
                <a:ea typeface="ＭＳ ゴシック" panose="020B0609070205080204" pitchFamily="49" charset="-128"/>
              </a:rPr>
              <a:t>国等による各種財政・税制支援等について</a:t>
            </a:r>
            <a:endParaRPr lang="ja-JP" altLang="en-US" sz="1600" dirty="0">
              <a:solidFill>
                <a:schemeClr val="tx1"/>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378536" y="1403745"/>
            <a:ext cx="6813208" cy="900000"/>
          </a:xfrm>
          <a:prstGeom prst="rect">
            <a:avLst/>
          </a:prstGeom>
          <a:noFill/>
          <a:ln w="12700">
            <a:noFill/>
          </a:ln>
        </p:spPr>
        <p:txBody>
          <a:bodyPr wrap="square">
            <a:spAutoFit/>
          </a:bodyPr>
          <a:lstStyle/>
          <a:p>
            <a:r>
              <a:rPr lang="ja-JP" altLang="en-US" sz="1300" dirty="0" smtClean="0">
                <a:latin typeface="メイリオ" panose="020B0604030504040204" pitchFamily="50" charset="-128"/>
                <a:ea typeface="メイリオ" panose="020B0604030504040204" pitchFamily="50" charset="-128"/>
              </a:rPr>
              <a:t>国等によって、飲食店を含む事業者が受動</a:t>
            </a:r>
            <a:r>
              <a:rPr lang="ja-JP" altLang="en-US" sz="1300" dirty="0">
                <a:latin typeface="メイリオ" panose="020B0604030504040204" pitchFamily="50" charset="-128"/>
                <a:ea typeface="メイリオ" panose="020B0604030504040204" pitchFamily="50" charset="-128"/>
              </a:rPr>
              <a:t>喫煙対策を行う際の支援策として、各種喫煙室の設置等に</a:t>
            </a:r>
            <a:r>
              <a:rPr lang="ja-JP" altLang="en-US" sz="1300" dirty="0" smtClean="0">
                <a:latin typeface="メイリオ" panose="020B0604030504040204" pitchFamily="50" charset="-128"/>
                <a:ea typeface="メイリオ" panose="020B0604030504040204" pitchFamily="50" charset="-128"/>
              </a:rPr>
              <a:t>かかる財政</a:t>
            </a:r>
            <a:r>
              <a:rPr lang="ja-JP" altLang="en-US" sz="1300" dirty="0">
                <a:latin typeface="メイリオ" panose="020B0604030504040204" pitchFamily="50" charset="-128"/>
                <a:ea typeface="メイリオ" panose="020B0604030504040204" pitchFamily="50" charset="-128"/>
              </a:rPr>
              <a:t>・税制上の制度が整備されています。</a:t>
            </a:r>
          </a:p>
          <a:p>
            <a:r>
              <a:rPr lang="ja-JP" altLang="en-US" sz="1300" dirty="0">
                <a:latin typeface="メイリオ" panose="020B0604030504040204" pitchFamily="50" charset="-128"/>
                <a:ea typeface="メイリオ" panose="020B0604030504040204" pitchFamily="50" charset="-128"/>
              </a:rPr>
              <a:t>また、喫煙室の設置等に関する相談</a:t>
            </a:r>
            <a:r>
              <a:rPr lang="ja-JP" altLang="en-US" sz="1300" dirty="0" smtClean="0">
                <a:latin typeface="メイリオ" panose="020B0604030504040204" pitchFamily="50" charset="-128"/>
                <a:ea typeface="メイリオ" panose="020B0604030504040204" pitchFamily="50" charset="-128"/>
              </a:rPr>
              <a:t>窓口があります。</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（主に、従業員がいる職場の受動喫煙対策として行われるものです。）</a:t>
            </a:r>
            <a:endParaRPr lang="ja-JP" altLang="en-US" sz="1300"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354843" y="2515926"/>
            <a:ext cx="5895578" cy="907941"/>
          </a:xfrm>
          <a:prstGeom prst="rect">
            <a:avLst/>
          </a:prstGeom>
        </p:spPr>
        <p:txBody>
          <a:bodyPr wrap="square">
            <a:spAutoFit/>
          </a:bodyPr>
          <a:lstStyle/>
          <a:p>
            <a:r>
              <a:rPr lang="zh-TW" altLang="en-US" sz="1050" dirty="0" smtClean="0">
                <a:solidFill>
                  <a:srgbClr val="231F20"/>
                </a:solidFill>
                <a:latin typeface="メイリオ" panose="020B0604030504040204" pitchFamily="50" charset="-128"/>
                <a:ea typeface="メイリオ" panose="020B0604030504040204" pitchFamily="50" charset="-128"/>
              </a:rPr>
              <a:t>［財政支援］受動喫煙防止対策助成金</a:t>
            </a:r>
            <a:endParaRPr lang="en-US" altLang="zh-TW" sz="1050" dirty="0" smtClean="0">
              <a:solidFill>
                <a:srgbClr val="231F20"/>
              </a:solidFill>
              <a:latin typeface="メイリオ" panose="020B0604030504040204" pitchFamily="50" charset="-128"/>
              <a:ea typeface="メイリオ" panose="020B0604030504040204" pitchFamily="50" charset="-128"/>
            </a:endParaRPr>
          </a:p>
          <a:p>
            <a:pPr marL="85725"/>
            <a:r>
              <a:rPr lang="ja-JP" altLang="en-US" sz="1000" dirty="0" smtClean="0">
                <a:latin typeface="游ゴシック" panose="020B0400000000000000" pitchFamily="50" charset="-128"/>
                <a:ea typeface="游ゴシック" panose="020B0400000000000000" pitchFamily="50" charset="-128"/>
              </a:rPr>
              <a:t>本助成金は、中小企業事業主が受動喫煙対策を実施するために必要な経費のうち、一定の基準を満たす喫煙室等の設置などにかかる工費</a:t>
            </a:r>
            <a:r>
              <a:rPr lang="ja-JP" altLang="en-US" sz="1000" dirty="0">
                <a:latin typeface="游ゴシック" panose="020B0400000000000000" pitchFamily="50" charset="-128"/>
                <a:ea typeface="游ゴシック" panose="020B0400000000000000" pitchFamily="50" charset="-128"/>
              </a:rPr>
              <a:t>、設備費、備品費、機械装置費などの経費に対して助成を行う制度です</a:t>
            </a:r>
            <a:r>
              <a:rPr lang="ja-JP" altLang="en-US" sz="1000" dirty="0" smtClean="0">
                <a:latin typeface="游ゴシック" panose="020B0400000000000000" pitchFamily="50" charset="-128"/>
                <a:ea typeface="游ゴシック" panose="020B0400000000000000" pitchFamily="50" charset="-128"/>
              </a:rPr>
              <a:t>。</a:t>
            </a:r>
            <a:endParaRPr lang="en-US" altLang="ja-JP" sz="1000" dirty="0" smtClean="0">
              <a:latin typeface="游ゴシック" panose="020B0400000000000000" pitchFamily="50" charset="-128"/>
              <a:ea typeface="游ゴシック" panose="020B0400000000000000" pitchFamily="50" charset="-128"/>
            </a:endParaRPr>
          </a:p>
          <a:p>
            <a:pPr marL="85725">
              <a:spcBef>
                <a:spcPts val="300"/>
              </a:spcBef>
            </a:pPr>
            <a:r>
              <a:rPr lang="en-US" altLang="ja-JP" sz="1000" dirty="0" smtClean="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担当部署</a:t>
            </a:r>
            <a:r>
              <a:rPr lang="en-US" altLang="ja-JP" sz="1000" dirty="0" smtClean="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香川労働局労働基準部健康安全課　</a:t>
            </a:r>
            <a:r>
              <a:rPr lang="en-US" altLang="ja-JP" sz="1000" dirty="0" smtClean="0">
                <a:latin typeface="游ゴシック" panose="020B0400000000000000" pitchFamily="50" charset="-128"/>
                <a:ea typeface="游ゴシック" panose="020B0400000000000000" pitchFamily="50" charset="-128"/>
              </a:rPr>
              <a:t>087-811-8920</a:t>
            </a:r>
          </a:p>
        </p:txBody>
      </p:sp>
      <p:sp>
        <p:nvSpPr>
          <p:cNvPr id="29" name="正方形/長方形 28"/>
          <p:cNvSpPr/>
          <p:nvPr/>
        </p:nvSpPr>
        <p:spPr>
          <a:xfrm>
            <a:off x="352822" y="5574380"/>
            <a:ext cx="6869490" cy="754053"/>
          </a:xfrm>
          <a:prstGeom prst="rect">
            <a:avLst/>
          </a:prstGeom>
        </p:spPr>
        <p:txBody>
          <a:bodyPr wrap="square">
            <a:spAutoFit/>
          </a:bodyPr>
          <a:lstStyle/>
          <a:p>
            <a:r>
              <a:rPr lang="ja-JP" altLang="en-US" sz="1050" dirty="0">
                <a:solidFill>
                  <a:srgbClr val="231F20"/>
                </a:solidFill>
                <a:latin typeface="メイリオ" panose="020B0604030504040204" pitchFamily="50" charset="-128"/>
                <a:ea typeface="メイリオ" panose="020B0604030504040204" pitchFamily="50" charset="-128"/>
              </a:rPr>
              <a:t>［税制措置］特別償却または税額控除</a:t>
            </a:r>
            <a:r>
              <a:rPr lang="ja-JP" altLang="en-US" sz="1050" dirty="0" smtClean="0">
                <a:solidFill>
                  <a:srgbClr val="231F20"/>
                </a:solidFill>
                <a:latin typeface="メイリオ" panose="020B0604030504040204" pitchFamily="50" charset="-128"/>
                <a:ea typeface="メイリオ" panose="020B0604030504040204" pitchFamily="50" charset="-128"/>
              </a:rPr>
              <a:t>制度</a:t>
            </a:r>
            <a:endParaRPr lang="en-US" altLang="ja-JP" sz="1050" dirty="0" smtClean="0">
              <a:solidFill>
                <a:srgbClr val="231F20"/>
              </a:solidFill>
              <a:latin typeface="メイリオ" panose="020B0604030504040204" pitchFamily="50" charset="-128"/>
              <a:ea typeface="メイリオ" panose="020B0604030504040204" pitchFamily="50" charset="-128"/>
            </a:endParaRPr>
          </a:p>
          <a:p>
            <a:pPr marL="85725"/>
            <a:r>
              <a:rPr lang="ja-JP" altLang="en-US" sz="1000" dirty="0">
                <a:latin typeface="游ゴシック" panose="020B0400000000000000" pitchFamily="50" charset="-128"/>
                <a:ea typeface="游ゴシック" panose="020B0400000000000000" pitchFamily="50" charset="-128"/>
              </a:rPr>
              <a:t>中小企業等経営強化法による認定を受けた経営力向上計画に基づく設備投資について、即時</a:t>
            </a:r>
            <a:r>
              <a:rPr lang="ja-JP" altLang="en-US" sz="1000" dirty="0" smtClean="0">
                <a:latin typeface="游ゴシック" panose="020B0400000000000000" pitchFamily="50" charset="-128"/>
                <a:ea typeface="游ゴシック" panose="020B0400000000000000" pitchFamily="50" charset="-128"/>
              </a:rPr>
              <a:t>償却</a:t>
            </a:r>
            <a:endParaRPr lang="en-US" altLang="ja-JP" sz="1000" dirty="0" smtClean="0">
              <a:latin typeface="游ゴシック" panose="020B0400000000000000" pitchFamily="50" charset="-128"/>
              <a:ea typeface="游ゴシック" panose="020B0400000000000000" pitchFamily="50" charset="-128"/>
            </a:endParaRPr>
          </a:p>
          <a:p>
            <a:pPr marL="85725"/>
            <a:r>
              <a:rPr lang="ja-JP" altLang="en-US" sz="1000" dirty="0" smtClean="0">
                <a:latin typeface="游ゴシック" panose="020B0400000000000000" pitchFamily="50" charset="-128"/>
                <a:ea typeface="游ゴシック" panose="020B0400000000000000" pitchFamily="50" charset="-128"/>
              </a:rPr>
              <a:t>又は税額控除（適用率は年度により変更の可能性あり）を</a:t>
            </a:r>
            <a:r>
              <a:rPr lang="ja-JP" altLang="en-US" sz="1000" dirty="0">
                <a:latin typeface="游ゴシック" panose="020B0400000000000000" pitchFamily="50" charset="-128"/>
                <a:ea typeface="游ゴシック" panose="020B0400000000000000" pitchFamily="50" charset="-128"/>
              </a:rPr>
              <a:t>選択適用することができます。</a:t>
            </a:r>
            <a:endParaRPr lang="en-US" altLang="ja-JP" sz="1000" dirty="0" smtClean="0">
              <a:latin typeface="游ゴシック" panose="020B0400000000000000" pitchFamily="50" charset="-128"/>
              <a:ea typeface="游ゴシック" panose="020B0400000000000000" pitchFamily="50" charset="-128"/>
            </a:endParaRPr>
          </a:p>
          <a:p>
            <a:pPr marL="85725">
              <a:spcBef>
                <a:spcPts val="300"/>
              </a:spcBef>
            </a:pPr>
            <a:r>
              <a:rPr lang="en-US"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お問い合わせ先</a:t>
            </a:r>
            <a:r>
              <a:rPr lang="en-US" altLang="ja-JP"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中小企業税制サポートセンター　</a:t>
            </a:r>
            <a:r>
              <a:rPr lang="en-US" altLang="ja-JP" sz="1000" dirty="0" smtClean="0">
                <a:latin typeface="游ゴシック" panose="020B0400000000000000" pitchFamily="50" charset="-128"/>
                <a:ea typeface="游ゴシック" panose="020B0400000000000000" pitchFamily="50" charset="-128"/>
              </a:rPr>
              <a:t>03-6281-9821</a:t>
            </a:r>
            <a:r>
              <a:rPr lang="ja-JP" altLang="en-US" sz="1000" dirty="0" smtClean="0">
                <a:latin typeface="游ゴシック" panose="020B0400000000000000" pitchFamily="50" charset="-128"/>
                <a:ea typeface="游ゴシック" panose="020B0400000000000000" pitchFamily="50" charset="-128"/>
              </a:rPr>
              <a:t>　</a:t>
            </a:r>
            <a:endParaRPr lang="en-US" altLang="ja-JP" sz="1000" dirty="0" smtClean="0">
              <a:latin typeface="游ゴシック" panose="020B0400000000000000" pitchFamily="50" charset="-128"/>
              <a:ea typeface="游ゴシック" panose="020B0400000000000000" pitchFamily="50" charset="-128"/>
            </a:endParaRPr>
          </a:p>
        </p:txBody>
      </p:sp>
      <p:pic>
        <p:nvPicPr>
          <p:cNvPr id="13" name="図 12"/>
          <p:cNvPicPr>
            <a:picLocks noChangeAspect="1"/>
          </p:cNvPicPr>
          <p:nvPr/>
        </p:nvPicPr>
        <p:blipFill>
          <a:blip r:embed="rId2"/>
          <a:stretch>
            <a:fillRect/>
          </a:stretch>
        </p:blipFill>
        <p:spPr>
          <a:xfrm>
            <a:off x="6309698" y="2600757"/>
            <a:ext cx="742648" cy="735642"/>
          </a:xfrm>
          <a:prstGeom prst="rect">
            <a:avLst/>
          </a:prstGeom>
        </p:spPr>
      </p:pic>
      <p:pic>
        <p:nvPicPr>
          <p:cNvPr id="17" name="図 16"/>
          <p:cNvPicPr>
            <a:picLocks noChangeAspect="1"/>
          </p:cNvPicPr>
          <p:nvPr/>
        </p:nvPicPr>
        <p:blipFill>
          <a:blip r:embed="rId3"/>
          <a:stretch>
            <a:fillRect/>
          </a:stretch>
        </p:blipFill>
        <p:spPr>
          <a:xfrm>
            <a:off x="6304682" y="5731507"/>
            <a:ext cx="744594" cy="732106"/>
          </a:xfrm>
          <a:prstGeom prst="rect">
            <a:avLst/>
          </a:prstGeom>
        </p:spPr>
      </p:pic>
      <p:pic>
        <p:nvPicPr>
          <p:cNvPr id="20" name="図 19"/>
          <p:cNvPicPr>
            <a:picLocks noChangeAspect="1"/>
          </p:cNvPicPr>
          <p:nvPr/>
        </p:nvPicPr>
        <p:blipFill>
          <a:blip r:embed="rId4"/>
          <a:stretch>
            <a:fillRect/>
          </a:stretch>
        </p:blipFill>
        <p:spPr>
          <a:xfrm>
            <a:off x="742200" y="8726781"/>
            <a:ext cx="6305129" cy="899672"/>
          </a:xfrm>
          <a:prstGeom prst="rect">
            <a:avLst/>
          </a:prstGeom>
        </p:spPr>
      </p:pic>
      <p:sp>
        <p:nvSpPr>
          <p:cNvPr id="30" name="正方形/長方形 29"/>
          <p:cNvSpPr/>
          <p:nvPr/>
        </p:nvSpPr>
        <p:spPr>
          <a:xfrm>
            <a:off x="352821" y="7937744"/>
            <a:ext cx="6694508" cy="253916"/>
          </a:xfrm>
          <a:prstGeom prst="rect">
            <a:avLst/>
          </a:prstGeom>
        </p:spPr>
        <p:txBody>
          <a:bodyPr wrap="square">
            <a:spAutoFit/>
          </a:bodyPr>
          <a:lstStyle/>
          <a:p>
            <a:r>
              <a:rPr lang="ja-JP" altLang="en-US" sz="1050" dirty="0" smtClean="0">
                <a:solidFill>
                  <a:srgbClr val="231F20"/>
                </a:solidFill>
                <a:latin typeface="メイリオ" panose="020B0604030504040204" pitchFamily="50" charset="-128"/>
                <a:ea typeface="メイリオ" panose="020B0604030504040204" pitchFamily="50" charset="-128"/>
              </a:rPr>
              <a:t>  </a:t>
            </a:r>
            <a:endParaRPr lang="ja-JP" altLang="en-US" sz="1000" dirty="0" smtClean="0">
              <a:latin typeface="游ゴシック" panose="020B0400000000000000" pitchFamily="50" charset="-128"/>
              <a:ea typeface="游ゴシック" panose="020B0400000000000000" pitchFamily="50" charset="-128"/>
            </a:endParaRPr>
          </a:p>
        </p:txBody>
      </p:sp>
      <p:sp>
        <p:nvSpPr>
          <p:cNvPr id="16" name="正方形/長方形 15"/>
          <p:cNvSpPr/>
          <p:nvPr/>
        </p:nvSpPr>
        <p:spPr>
          <a:xfrm>
            <a:off x="354843" y="3396557"/>
            <a:ext cx="7055607" cy="246221"/>
          </a:xfrm>
          <a:prstGeom prst="rect">
            <a:avLst/>
          </a:prstGeom>
        </p:spPr>
        <p:txBody>
          <a:bodyPr wrap="square">
            <a:spAutoFit/>
          </a:bodyPr>
          <a:lstStyle/>
          <a:p>
            <a:pPr marL="85725"/>
            <a:r>
              <a:rPr lang="ja-JP" altLang="en-US" sz="1000" spc="-80" dirty="0" smtClean="0">
                <a:latin typeface="游ゴシック" panose="020B0400000000000000" pitchFamily="50" charset="-128"/>
                <a:ea typeface="游ゴシック" panose="020B0400000000000000" pitchFamily="50" charset="-128"/>
              </a:rPr>
              <a:t>詳しくは、</a:t>
            </a:r>
            <a:r>
              <a:rPr lang="en-US" altLang="ja-JP" sz="1000" spc="-80" dirty="0" smtClean="0">
                <a:latin typeface="游ゴシック" panose="020B0400000000000000" pitchFamily="50" charset="-128"/>
                <a:ea typeface="游ゴシック" panose="020B0400000000000000" pitchFamily="50" charset="-128"/>
              </a:rPr>
              <a:t>https</a:t>
            </a:r>
            <a:r>
              <a:rPr lang="en-US" altLang="ja-JP" sz="1000" spc="-80" dirty="0">
                <a:latin typeface="游ゴシック" panose="020B0400000000000000" pitchFamily="50" charset="-128"/>
                <a:ea typeface="游ゴシック" panose="020B0400000000000000" pitchFamily="50" charset="-128"/>
              </a:rPr>
              <a:t>://www.mhlw.go.jp/stf/seisakunitsuite/bunya/koyou_roudou/roudoukijun/anzen/kitsuen/index.html</a:t>
            </a:r>
            <a:endParaRPr lang="ja-JP" altLang="en-US" sz="1000" spc="-80" dirty="0">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352821" y="6743534"/>
            <a:ext cx="6694508" cy="754053"/>
          </a:xfrm>
          <a:prstGeom prst="rect">
            <a:avLst/>
          </a:prstGeom>
        </p:spPr>
        <p:txBody>
          <a:bodyPr wrap="square">
            <a:spAutoFit/>
          </a:bodyPr>
          <a:lstStyle/>
          <a:p>
            <a:r>
              <a:rPr lang="ja-JP" altLang="en-US" sz="1050" dirty="0" smtClean="0">
                <a:solidFill>
                  <a:srgbClr val="231F20"/>
                </a:solidFill>
                <a:latin typeface="メイリオ" panose="020B0604030504040204" pitchFamily="50" charset="-128"/>
                <a:ea typeface="メイリオ" panose="020B0604030504040204" pitchFamily="50" charset="-128"/>
              </a:rPr>
              <a:t>  受動</a:t>
            </a:r>
            <a:r>
              <a:rPr lang="ja-JP" altLang="en-US" sz="1050" dirty="0">
                <a:solidFill>
                  <a:srgbClr val="231F20"/>
                </a:solidFill>
                <a:latin typeface="メイリオ" panose="020B0604030504040204" pitchFamily="50" charset="-128"/>
                <a:ea typeface="メイリオ" panose="020B0604030504040204" pitchFamily="50" charset="-128"/>
              </a:rPr>
              <a:t>喫煙防止対策に係る相談</a:t>
            </a:r>
            <a:r>
              <a:rPr lang="ja-JP" altLang="en-US" sz="1050" dirty="0" smtClean="0">
                <a:solidFill>
                  <a:srgbClr val="231F20"/>
                </a:solidFill>
                <a:latin typeface="メイリオ" panose="020B0604030504040204" pitchFamily="50" charset="-128"/>
                <a:ea typeface="メイリオ" panose="020B0604030504040204" pitchFamily="50" charset="-128"/>
              </a:rPr>
              <a:t>支援</a:t>
            </a:r>
            <a:endParaRPr lang="en-US" altLang="ja-JP" sz="1050" dirty="0" smtClean="0">
              <a:solidFill>
                <a:srgbClr val="231F20"/>
              </a:solidFill>
              <a:latin typeface="メイリオ" panose="020B0604030504040204" pitchFamily="50" charset="-128"/>
              <a:ea typeface="メイリオ" panose="020B0604030504040204" pitchFamily="50" charset="-128"/>
            </a:endParaRPr>
          </a:p>
          <a:p>
            <a:pPr marL="92075"/>
            <a:r>
              <a:rPr lang="ja-JP" altLang="en-US" sz="1000" dirty="0">
                <a:latin typeface="游ゴシック" panose="020B0400000000000000" pitchFamily="50" charset="-128"/>
                <a:ea typeface="游ゴシック" panose="020B0400000000000000" pitchFamily="50" charset="-128"/>
              </a:rPr>
              <a:t>職場で受動</a:t>
            </a:r>
            <a:r>
              <a:rPr lang="ja-JP" altLang="en-US" sz="1000" dirty="0" smtClean="0">
                <a:latin typeface="游ゴシック" panose="020B0400000000000000" pitchFamily="50" charset="-128"/>
                <a:ea typeface="游ゴシック" panose="020B0400000000000000" pitchFamily="50" charset="-128"/>
              </a:rPr>
              <a:t>喫煙防止対策</a:t>
            </a:r>
            <a:r>
              <a:rPr lang="ja-JP" altLang="en-US" sz="1000" dirty="0">
                <a:latin typeface="游ゴシック" panose="020B0400000000000000" pitchFamily="50" charset="-128"/>
                <a:ea typeface="游ゴシック" panose="020B0400000000000000" pitchFamily="50" charset="-128"/>
              </a:rPr>
              <a:t>を行うにあたって発生する悩みについて、専門家が相談に</a:t>
            </a:r>
            <a:r>
              <a:rPr lang="ja-JP" altLang="en-US" sz="1000" dirty="0" smtClean="0">
                <a:latin typeface="游ゴシック" panose="020B0400000000000000" pitchFamily="50" charset="-128"/>
                <a:ea typeface="游ゴシック" panose="020B0400000000000000" pitchFamily="50" charset="-128"/>
              </a:rPr>
              <a:t>応じます。</a:t>
            </a:r>
            <a:endParaRPr lang="ja-JP" altLang="en-US" sz="1000" dirty="0" smtClean="0">
              <a:latin typeface="游ゴシック" panose="020B0400000000000000" pitchFamily="50" charset="-128"/>
              <a:ea typeface="游ゴシック" panose="020B0400000000000000" pitchFamily="50" charset="-128"/>
            </a:endParaRPr>
          </a:p>
          <a:p>
            <a:pPr marL="92075">
              <a:spcBef>
                <a:spcPts val="300"/>
              </a:spcBef>
            </a:pPr>
            <a:r>
              <a:rPr lang="en-US" altLang="ja-JP"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お問い合わせ先</a:t>
            </a:r>
            <a:r>
              <a:rPr lang="en-US" altLang="ja-JP"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一般社団法人日本労働安全衛生</a:t>
            </a:r>
            <a:r>
              <a:rPr lang="ja-JP" altLang="en-US" sz="1000" dirty="0" smtClean="0">
                <a:latin typeface="游ゴシック" panose="020B0400000000000000" pitchFamily="50" charset="-128"/>
                <a:ea typeface="游ゴシック" panose="020B0400000000000000" pitchFamily="50" charset="-128"/>
              </a:rPr>
              <a:t>コンサルサント会　</a:t>
            </a:r>
            <a:r>
              <a:rPr lang="en-US" altLang="ja-JP" sz="1000" dirty="0" smtClean="0">
                <a:latin typeface="游ゴシック" panose="020B0400000000000000" pitchFamily="50" charset="-128"/>
                <a:ea typeface="游ゴシック" panose="020B0400000000000000" pitchFamily="50" charset="-128"/>
              </a:rPr>
              <a:t>050-3537-0777</a:t>
            </a:r>
          </a:p>
          <a:p>
            <a:pPr marL="92075"/>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（厚生</a:t>
            </a:r>
            <a:r>
              <a:rPr lang="ja-JP" altLang="en-US" sz="1000" dirty="0">
                <a:latin typeface="游ゴシック" panose="020B0400000000000000" pitchFamily="50" charset="-128"/>
                <a:ea typeface="游ゴシック" panose="020B0400000000000000" pitchFamily="50" charset="-128"/>
              </a:rPr>
              <a:t>労働省</a:t>
            </a:r>
            <a:r>
              <a:rPr lang="ja-JP" altLang="en-US" sz="1000" dirty="0" smtClean="0">
                <a:latin typeface="游ゴシック" panose="020B0400000000000000" pitchFamily="50" charset="-128"/>
                <a:ea typeface="游ゴシック" panose="020B0400000000000000" pitchFamily="50" charset="-128"/>
              </a:rPr>
              <a:t>事業受託事</a:t>
            </a:r>
            <a:r>
              <a:rPr lang="ja-JP" altLang="en-US" sz="1000" dirty="0" smtClean="0">
                <a:latin typeface="游ゴシック" panose="020B0400000000000000" pitchFamily="50" charset="-128"/>
                <a:ea typeface="游ゴシック" panose="020B0400000000000000" pitchFamily="50" charset="-128"/>
              </a:rPr>
              <a:t>業者：年度ごとに変更の可能性あり） </a:t>
            </a:r>
            <a:endParaRPr lang="ja-JP" altLang="en-US" sz="1000" dirty="0" smtClean="0">
              <a:latin typeface="游ゴシック" panose="020B0400000000000000" pitchFamily="50" charset="-128"/>
              <a:ea typeface="游ゴシック" panose="020B0400000000000000" pitchFamily="50" charset="-128"/>
            </a:endParaRPr>
          </a:p>
        </p:txBody>
      </p:sp>
      <p:sp>
        <p:nvSpPr>
          <p:cNvPr id="23" name="正方形/長方形 22"/>
          <p:cNvSpPr/>
          <p:nvPr/>
        </p:nvSpPr>
        <p:spPr>
          <a:xfrm>
            <a:off x="638765" y="4006174"/>
            <a:ext cx="5895578" cy="1100301"/>
          </a:xfrm>
          <a:prstGeom prst="rect">
            <a:avLst/>
          </a:prstGeom>
        </p:spPr>
        <p:txBody>
          <a:bodyPr wrap="square">
            <a:spAutoFit/>
          </a:bodyPr>
          <a:lstStyle/>
          <a:p>
            <a:r>
              <a:rPr lang="zh-TW" altLang="en-US" sz="1050" dirty="0" smtClean="0">
                <a:solidFill>
                  <a:srgbClr val="231F20"/>
                </a:solidFill>
                <a:latin typeface="メイリオ" panose="020B0604030504040204" pitchFamily="50" charset="-128"/>
                <a:ea typeface="メイリオ" panose="020B0604030504040204" pitchFamily="50" charset="-128"/>
              </a:rPr>
              <a:t>［財政支援］</a:t>
            </a:r>
            <a:r>
              <a:rPr lang="ja-JP" altLang="en-US" sz="1050" dirty="0" smtClean="0">
                <a:solidFill>
                  <a:srgbClr val="231F20"/>
                </a:solidFill>
                <a:latin typeface="メイリオ" panose="020B0604030504040204" pitchFamily="50" charset="-128"/>
                <a:ea typeface="メイリオ" panose="020B0604030504040204" pitchFamily="50" charset="-128"/>
              </a:rPr>
              <a:t>生衛業</a:t>
            </a:r>
            <a:r>
              <a:rPr lang="zh-TW" altLang="en-US" sz="1050" dirty="0" smtClean="0">
                <a:solidFill>
                  <a:srgbClr val="231F20"/>
                </a:solidFill>
                <a:latin typeface="メイリオ" panose="020B0604030504040204" pitchFamily="50" charset="-128"/>
                <a:ea typeface="メイリオ" panose="020B0604030504040204" pitchFamily="50" charset="-128"/>
              </a:rPr>
              <a:t>受動喫煙防止対策助成金</a:t>
            </a:r>
            <a:endParaRPr lang="en-US" altLang="zh-TW" sz="1050" dirty="0" smtClean="0">
              <a:solidFill>
                <a:srgbClr val="231F20"/>
              </a:solidFill>
              <a:latin typeface="メイリオ" panose="020B0604030504040204" pitchFamily="50" charset="-128"/>
              <a:ea typeface="メイリオ" panose="020B0604030504040204" pitchFamily="50" charset="-128"/>
            </a:endParaRPr>
          </a:p>
          <a:p>
            <a:pPr marL="85725"/>
            <a:r>
              <a:rPr lang="ja-JP" altLang="en-US" sz="1000" dirty="0" smtClean="0">
                <a:latin typeface="游ゴシック" panose="020B0400000000000000" pitchFamily="50" charset="-128"/>
                <a:ea typeface="游ゴシック" panose="020B0400000000000000" pitchFamily="50" charset="-128"/>
              </a:rPr>
              <a:t>本助成金は、上記「受動喫煙防止対策助成金」制度の対象外（いわゆる「一人親方」等）が受動喫煙対策を実施するために必要な経費のうち、一定の基準を満たす喫煙室等の設置などにかかる工費</a:t>
            </a:r>
            <a:r>
              <a:rPr lang="ja-JP" altLang="en-US" sz="1000" dirty="0">
                <a:latin typeface="游ゴシック" panose="020B0400000000000000" pitchFamily="50" charset="-128"/>
                <a:ea typeface="游ゴシック" panose="020B0400000000000000" pitchFamily="50" charset="-128"/>
              </a:rPr>
              <a:t>、設備費、備品費、機械装置費などの経費に対して助成を行う制度です</a:t>
            </a:r>
            <a:r>
              <a:rPr lang="ja-JP" altLang="en-US" sz="1000" dirty="0" smtClean="0">
                <a:latin typeface="游ゴシック" panose="020B0400000000000000" pitchFamily="50" charset="-128"/>
                <a:ea typeface="游ゴシック" panose="020B0400000000000000" pitchFamily="50" charset="-128"/>
              </a:rPr>
              <a:t>。</a:t>
            </a:r>
            <a:endParaRPr lang="en-US" altLang="ja-JP" sz="1000" dirty="0" smtClean="0">
              <a:latin typeface="游ゴシック" panose="020B0400000000000000" pitchFamily="50" charset="-128"/>
              <a:ea typeface="游ゴシック" panose="020B0400000000000000" pitchFamily="50" charset="-128"/>
            </a:endParaRPr>
          </a:p>
          <a:p>
            <a:pPr marL="85725">
              <a:spcBef>
                <a:spcPts val="300"/>
              </a:spcBef>
            </a:pPr>
            <a:r>
              <a:rPr lang="en-US" altLang="ja-JP"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お問い合わせ先</a:t>
            </a:r>
            <a:r>
              <a:rPr lang="en-US" altLang="ja-JP" sz="1000" dirty="0" smtClean="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公益財団法人　全国生活衛生営業指導センター　</a:t>
            </a:r>
            <a:r>
              <a:rPr lang="en-US" altLang="ja-JP" sz="1000" dirty="0" smtClean="0">
                <a:latin typeface="游ゴシック" panose="020B0400000000000000" pitchFamily="50" charset="-128"/>
                <a:ea typeface="游ゴシック" panose="020B0400000000000000" pitchFamily="50" charset="-128"/>
              </a:rPr>
              <a:t>03-5777-0341</a:t>
            </a:r>
          </a:p>
          <a:p>
            <a:pPr marL="85725">
              <a:spcBef>
                <a:spcPts val="300"/>
              </a:spcBef>
            </a:pPr>
            <a:r>
              <a:rPr lang="ja-JP" altLang="en-US" sz="1000" spc="-80" dirty="0">
                <a:latin typeface="游ゴシック" panose="020B0400000000000000" pitchFamily="50" charset="-128"/>
                <a:ea typeface="游ゴシック" panose="020B0400000000000000" pitchFamily="50" charset="-128"/>
              </a:rPr>
              <a:t>詳しくは、</a:t>
            </a:r>
            <a:r>
              <a:rPr lang="en-US" altLang="ja-JP" sz="1000" spc="-80" dirty="0" smtClean="0">
                <a:latin typeface="游ゴシック" panose="020B0400000000000000" pitchFamily="50" charset="-128"/>
                <a:ea typeface="游ゴシック" panose="020B0400000000000000" pitchFamily="50" charset="-128"/>
              </a:rPr>
              <a:t>http://www.seiei.or.jp</a:t>
            </a:r>
            <a:endParaRPr lang="en-US" altLang="ja-JP" sz="1000" dirty="0" smtClean="0">
              <a:latin typeface="游ゴシック" panose="020B0400000000000000" pitchFamily="50" charset="-128"/>
              <a:ea typeface="游ゴシック" panose="020B0400000000000000" pitchFamily="50" charset="-128"/>
            </a:endParaRPr>
          </a:p>
        </p:txBody>
      </p:sp>
      <p:sp>
        <p:nvSpPr>
          <p:cNvPr id="2" name="大かっこ 1"/>
          <p:cNvSpPr/>
          <p:nvPr/>
        </p:nvSpPr>
        <p:spPr>
          <a:xfrm>
            <a:off x="570392" y="3916043"/>
            <a:ext cx="6084000" cy="1188000"/>
          </a:xfrm>
          <a:prstGeom prst="bracketPair">
            <a:avLst>
              <a:gd name="adj" fmla="val 1111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016577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2597</TotalTime>
  <Words>1315</Words>
  <Application>Microsoft Office PowerPoint</Application>
  <PresentationFormat>ユーザー設定</PresentationFormat>
  <Paragraphs>89</Paragraphs>
  <Slides>3</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2</vt:i4>
      </vt:variant>
      <vt:variant>
        <vt:lpstr>スライド タイトル</vt:lpstr>
      </vt:variant>
      <vt:variant>
        <vt:i4>3</vt:i4>
      </vt:variant>
    </vt:vector>
  </HeadingPairs>
  <TitlesOfParts>
    <vt:vector size="15" baseType="lpstr">
      <vt:lpstr>ＭＳ Ｐゴシック</vt:lpstr>
      <vt:lpstr>ＭＳ ゴシック</vt:lpstr>
      <vt:lpstr>ＭＳ 明朝</vt:lpstr>
      <vt:lpstr>メイリオ</vt:lpstr>
      <vt:lpstr>游ゴシック</vt:lpstr>
      <vt:lpstr>Arial</vt:lpstr>
      <vt:lpstr>Calibri</vt:lpstr>
      <vt:lpstr>Calibri Light</vt:lpstr>
      <vt:lpstr>Wingdings</vt:lpstr>
      <vt:lpstr>Office テーマ</vt:lpstr>
      <vt:lpstr>Acrobat Document</vt:lpstr>
      <vt:lpstr>Document</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C14-1696</dc:creator>
  <cp:lastModifiedBy>vdiadmin</cp:lastModifiedBy>
  <cp:revision>200</cp:revision>
  <cp:lastPrinted>2019-09-24T05:22:11Z</cp:lastPrinted>
  <dcterms:created xsi:type="dcterms:W3CDTF">2019-04-04T10:58:01Z</dcterms:created>
  <dcterms:modified xsi:type="dcterms:W3CDTF">2022-07-13T05:13:45Z</dcterms:modified>
</cp:coreProperties>
</file>